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2"/>
  </p:notesMasterIdLst>
  <p:sldIdLst>
    <p:sldId id="257" r:id="rId2"/>
    <p:sldId id="270" r:id="rId3"/>
    <p:sldId id="263" r:id="rId4"/>
    <p:sldId id="264" r:id="rId5"/>
    <p:sldId id="274" r:id="rId6"/>
    <p:sldId id="276" r:id="rId7"/>
    <p:sldId id="268" r:id="rId8"/>
    <p:sldId id="271" r:id="rId9"/>
    <p:sldId id="272" r:id="rId10"/>
    <p:sldId id="273" r:id="rId11"/>
  </p:sldIdLst>
  <p:sldSz cx="9906000" cy="6858000" type="A4"/>
  <p:notesSz cx="9906000" cy="6769100"/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99"/>
    <a:srgbClr val="FFCCCC"/>
    <a:srgbClr val="FF7C80"/>
    <a:srgbClr val="355216"/>
    <a:srgbClr val="B2DE82"/>
    <a:srgbClr val="A7D971"/>
    <a:srgbClr val="FDE6DB"/>
    <a:srgbClr val="FF3300"/>
    <a:srgbClr val="3D5D19"/>
    <a:srgbClr val="C5E6F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สไตล์สีปานกลาง 2 - เน้น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สไตล์สีปานกลาง 2 - เน้น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B301B821-A1FF-4177-AEE7-76D212191A09}" styleName="สไตล์สีปานกลาง 1 - เน้น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8A107856-5554-42FB-B03E-39F5DBC370BA}" styleName="สไตล์สีปานกลาง 4 - เน้น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21E4AEA4-8DFA-4A89-87EB-49C32662AFE0}" styleName="สไตล์สีปานกลาง 2 - เน้น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706" autoAdjust="0"/>
    <p:restoredTop sz="94660"/>
  </p:normalViewPr>
  <p:slideViewPr>
    <p:cSldViewPr snapToGrid="0">
      <p:cViewPr varScale="1">
        <p:scale>
          <a:sx n="74" d="100"/>
          <a:sy n="74" d="100"/>
        </p:scale>
        <p:origin x="112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หัวกระดาษ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292600" cy="340023"/>
          </a:xfrm>
          <a:prstGeom prst="rect">
            <a:avLst/>
          </a:prstGeom>
        </p:spPr>
        <p:txBody>
          <a:bodyPr vert="horz" lIns="91166" tIns="45583" rIns="91166" bIns="45583" rtlCol="0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3" name="ตัวแทนวันที่ 2"/>
          <p:cNvSpPr>
            <a:spLocks noGrp="1"/>
          </p:cNvSpPr>
          <p:nvPr>
            <p:ph type="dt" idx="1"/>
          </p:nvPr>
        </p:nvSpPr>
        <p:spPr>
          <a:xfrm>
            <a:off x="5611681" y="0"/>
            <a:ext cx="4292600" cy="340023"/>
          </a:xfrm>
          <a:prstGeom prst="rect">
            <a:avLst/>
          </a:prstGeom>
        </p:spPr>
        <p:txBody>
          <a:bodyPr vert="horz" lIns="91166" tIns="45583" rIns="91166" bIns="45583" rtlCol="0"/>
          <a:lstStyle>
            <a:lvl1pPr algn="r">
              <a:defRPr sz="1200"/>
            </a:lvl1pPr>
          </a:lstStyle>
          <a:p>
            <a:fld id="{57A4886A-E57F-4631-A6CD-C5DFBFA39FC5}" type="datetimeFigureOut">
              <a:rPr lang="th-TH" smtClean="0"/>
              <a:t>29/08/65</a:t>
            </a:fld>
            <a:endParaRPr lang="th-TH"/>
          </a:p>
        </p:txBody>
      </p:sp>
      <p:sp>
        <p:nvSpPr>
          <p:cNvPr id="4" name="ตัวแทนรูปบนสไลด์ 3"/>
          <p:cNvSpPr>
            <a:spLocks noGrp="1" noRot="1" noChangeAspect="1"/>
          </p:cNvSpPr>
          <p:nvPr>
            <p:ph type="sldImg" idx="2"/>
          </p:nvPr>
        </p:nvSpPr>
        <p:spPr>
          <a:xfrm>
            <a:off x="3303588" y="846138"/>
            <a:ext cx="3298825" cy="22844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166" tIns="45583" rIns="91166" bIns="45583" rtlCol="0" anchor="ctr"/>
          <a:lstStyle/>
          <a:p>
            <a:endParaRPr lang="th-TH"/>
          </a:p>
        </p:txBody>
      </p:sp>
      <p:sp>
        <p:nvSpPr>
          <p:cNvPr id="5" name="ตัวแทนบันทึกย่อ 4"/>
          <p:cNvSpPr>
            <a:spLocks noGrp="1"/>
          </p:cNvSpPr>
          <p:nvPr>
            <p:ph type="body" sz="quarter" idx="3"/>
          </p:nvPr>
        </p:nvSpPr>
        <p:spPr>
          <a:xfrm>
            <a:off x="990600" y="3257630"/>
            <a:ext cx="7924800" cy="2665333"/>
          </a:xfrm>
          <a:prstGeom prst="rect">
            <a:avLst/>
          </a:prstGeom>
        </p:spPr>
        <p:txBody>
          <a:bodyPr vert="horz" lIns="91166" tIns="45583" rIns="91166" bIns="45583" rtlCol="0"/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4"/>
          </p:nvPr>
        </p:nvSpPr>
        <p:spPr>
          <a:xfrm>
            <a:off x="0" y="6429080"/>
            <a:ext cx="4292600" cy="340022"/>
          </a:xfrm>
          <a:prstGeom prst="rect">
            <a:avLst/>
          </a:prstGeom>
        </p:spPr>
        <p:txBody>
          <a:bodyPr vert="horz" lIns="91166" tIns="45583" rIns="91166" bIns="45583" rtlCol="0" anchor="b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7" name="ตัวแทนหมายเลขสไลด์ 6"/>
          <p:cNvSpPr>
            <a:spLocks noGrp="1"/>
          </p:cNvSpPr>
          <p:nvPr>
            <p:ph type="sldNum" sz="quarter" idx="5"/>
          </p:nvPr>
        </p:nvSpPr>
        <p:spPr>
          <a:xfrm>
            <a:off x="5611681" y="6429080"/>
            <a:ext cx="4292600" cy="340022"/>
          </a:xfrm>
          <a:prstGeom prst="rect">
            <a:avLst/>
          </a:prstGeom>
        </p:spPr>
        <p:txBody>
          <a:bodyPr vert="horz" lIns="91166" tIns="45583" rIns="91166" bIns="45583" rtlCol="0" anchor="b"/>
          <a:lstStyle>
            <a:lvl1pPr algn="r">
              <a:defRPr sz="1200"/>
            </a:lvl1pPr>
          </a:lstStyle>
          <a:p>
            <a:fld id="{2DE5901E-820B-4677-B9BB-7CEAC777689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5816892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ตัวยึดรูปบนภาพนิ่ง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267" name="ตัวยึดบันทึกย่อ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50000"/>
              </a:lnSpc>
            </a:pPr>
            <a:endParaRPr lang="en-US" altLang="th-TH" dirty="0"/>
          </a:p>
        </p:txBody>
      </p:sp>
      <p:sp>
        <p:nvSpPr>
          <p:cNvPr id="11268" name="ตัวยึดหมายเลขภาพนิ่ง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1pPr>
            <a:lvl2pPr marL="738775" indent="-284148">
              <a:defRPr sz="240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2pPr>
            <a:lvl3pPr marL="1136583" indent="-227316">
              <a:defRPr sz="240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3pPr>
            <a:lvl4pPr marL="1591212" indent="-227316">
              <a:defRPr sz="240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4pPr>
            <a:lvl5pPr marL="2045847" indent="-227316">
              <a:defRPr sz="240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5pPr>
            <a:lvl6pPr marL="2500479" indent="-227316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6pPr>
            <a:lvl7pPr marL="2955109" indent="-227316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7pPr>
            <a:lvl8pPr marL="3409744" indent="-227316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8pPr>
            <a:lvl9pPr marL="3864375" indent="-227316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9pPr>
          </a:lstStyle>
          <a:p>
            <a:fld id="{3123F866-26B6-44AF-9FFD-EAD55E4E5F9F}" type="slidenum">
              <a:rPr lang="en-US" altLang="th-TH" sz="1200">
                <a:solidFill>
                  <a:prstClr val="black"/>
                </a:solidFill>
                <a:latin typeface="Times New Roman" pitchFamily="18" charset="0"/>
              </a:rPr>
              <a:pPr/>
              <a:t>10</a:t>
            </a:fld>
            <a:endParaRPr lang="th-TH" altLang="th-TH" sz="1200">
              <a:solidFill>
                <a:prstClr val="black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947897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สไลด์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h-TH"/>
              <a:t>คลิกเพื่อแก้ไขสไตล์ชื่อเรื่องรองต้นแบบ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13376-2CB1-4DA4-B3E7-053A4F01DA1B}" type="datetimeFigureOut">
              <a:rPr lang="th-TH" smtClean="0"/>
              <a:t>29/08/65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24376-2325-45F9-88BF-B0A9192B48E0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7994564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13376-2CB1-4DA4-B3E7-053A4F01DA1B}" type="datetimeFigureOut">
              <a:rPr lang="th-TH" smtClean="0"/>
              <a:t>29/08/65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24376-2325-45F9-88BF-B0A9192B48E0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4280793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13376-2CB1-4DA4-B3E7-053A4F01DA1B}" type="datetimeFigureOut">
              <a:rPr lang="th-TH" smtClean="0"/>
              <a:t>29/08/65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24376-2325-45F9-88BF-B0A9192B48E0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9139430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13376-2CB1-4DA4-B3E7-053A4F01DA1B}" type="datetimeFigureOut">
              <a:rPr lang="th-TH" smtClean="0"/>
              <a:t>29/08/65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24376-2325-45F9-88BF-B0A9192B48E0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2199094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13376-2CB1-4DA4-B3E7-053A4F01DA1B}" type="datetimeFigureOut">
              <a:rPr lang="th-TH" smtClean="0"/>
              <a:t>29/08/65</a:t>
            </a:fld>
            <a:endParaRPr lang="th-T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24376-2325-45F9-88BF-B0A9192B48E0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1076197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13376-2CB1-4DA4-B3E7-053A4F01DA1B}" type="datetimeFigureOut">
              <a:rPr lang="th-TH" smtClean="0"/>
              <a:t>29/08/65</a:t>
            </a:fld>
            <a:endParaRPr lang="th-T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24376-2325-45F9-88BF-B0A9192B48E0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962969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13376-2CB1-4DA4-B3E7-053A4F01DA1B}" type="datetimeFigureOut">
              <a:rPr lang="th-TH" smtClean="0"/>
              <a:t>29/08/65</a:t>
            </a:fld>
            <a:endParaRPr lang="th-T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24376-2325-45F9-88BF-B0A9192B48E0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367032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13376-2CB1-4DA4-B3E7-053A4F01DA1B}" type="datetimeFigureOut">
              <a:rPr lang="th-TH" smtClean="0"/>
              <a:t>29/08/65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24376-2325-45F9-88BF-B0A9192B48E0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6040607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h-TH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13376-2CB1-4DA4-B3E7-053A4F01DA1B}" type="datetimeFigureOut">
              <a:rPr lang="th-TH" smtClean="0"/>
              <a:t>29/08/65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24376-2325-45F9-88BF-B0A9192B48E0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53436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13376-2CB1-4DA4-B3E7-053A4F01DA1B}" type="datetimeFigureOut">
              <a:rPr lang="th-TH" smtClean="0"/>
              <a:t>29/08/65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24376-2325-45F9-88BF-B0A9192B48E0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9651077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13376-2CB1-4DA4-B3E7-053A4F01DA1B}" type="datetimeFigureOut">
              <a:rPr lang="th-TH" smtClean="0"/>
              <a:t>29/08/65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24376-2325-45F9-88BF-B0A9192B48E0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7720762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113376-2CB1-4DA4-B3E7-053A4F01DA1B}" type="datetimeFigureOut">
              <a:rPr lang="th-TH" smtClean="0"/>
              <a:t>29/08/65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824376-2325-45F9-88BF-B0A9192B48E0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3431113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microsoft.com/office/2007/relationships/hdphoto" Target="../media/hdphoto2.wdp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10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สี่เหลี่ยมผืนผ้า 9"/>
          <p:cNvSpPr/>
          <p:nvPr/>
        </p:nvSpPr>
        <p:spPr>
          <a:xfrm>
            <a:off x="0" y="0"/>
            <a:ext cx="9525000" cy="6858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4B64C47-97F5-7FE0-7EE0-0D5118F7EB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1875-563A-468F-B220-7D8EA5097E34}" type="slidenum">
              <a:rPr lang="en-US" altLang="th-TH" smtClean="0">
                <a:solidFill>
                  <a:srgbClr val="000000"/>
                </a:solidFill>
              </a:rPr>
              <a:pPr/>
              <a:t>1</a:t>
            </a:fld>
            <a:endParaRPr lang="en-US" altLang="th-TH">
              <a:solidFill>
                <a:srgbClr val="000000"/>
              </a:solidFill>
            </a:endParaRPr>
          </a:p>
        </p:txBody>
      </p:sp>
      <p:pic>
        <p:nvPicPr>
          <p:cNvPr id="2050" name="Picture 2" descr="https://cdn-icons-png.flaticon.com/512/7246/7246422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344" b="12852"/>
          <a:stretch/>
        </p:blipFill>
        <p:spPr bwMode="auto">
          <a:xfrm>
            <a:off x="2080986" y="1762303"/>
            <a:ext cx="5760640" cy="4078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สี่เหลี่ยมผืนผ้า 10"/>
          <p:cNvSpPr/>
          <p:nvPr/>
        </p:nvSpPr>
        <p:spPr>
          <a:xfrm>
            <a:off x="0" y="6245226"/>
            <a:ext cx="9905999" cy="640159"/>
          </a:xfrm>
          <a:prstGeom prst="rect">
            <a:avLst/>
          </a:prstGeom>
          <a:solidFill>
            <a:srgbClr val="D0E6F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4" name="กล่องข้อความ 13"/>
          <p:cNvSpPr txBox="1"/>
          <p:nvPr/>
        </p:nvSpPr>
        <p:spPr>
          <a:xfrm>
            <a:off x="3244297" y="6226728"/>
            <a:ext cx="45973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3600" b="1" dirty="0">
                <a:solidFill>
                  <a:srgbClr val="211E86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สำนักงานคลังจังหวัดพังงา</a:t>
            </a:r>
          </a:p>
        </p:txBody>
      </p:sp>
      <p:sp>
        <p:nvSpPr>
          <p:cNvPr id="17" name="สี่เหลี่ยมผืนผ้า 16"/>
          <p:cNvSpPr/>
          <p:nvPr/>
        </p:nvSpPr>
        <p:spPr>
          <a:xfrm>
            <a:off x="0" y="-27385"/>
            <a:ext cx="9906000" cy="1653163"/>
          </a:xfrm>
          <a:prstGeom prst="rect">
            <a:avLst/>
          </a:prstGeom>
          <a:solidFill>
            <a:srgbClr val="D0E6F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6" name="ชื่อเรื่องรอง 2">
            <a:extLst>
              <a:ext uri="{FF2B5EF4-FFF2-40B4-BE49-F238E27FC236}">
                <a16:creationId xmlns:a16="http://schemas.microsoft.com/office/drawing/2014/main" id="{44522B68-16C9-E3F0-51E2-A5B74F5E7430}"/>
              </a:ext>
            </a:extLst>
          </p:cNvPr>
          <p:cNvSpPr txBox="1">
            <a:spLocks/>
          </p:cNvSpPr>
          <p:nvPr/>
        </p:nvSpPr>
        <p:spPr bwMode="auto">
          <a:xfrm>
            <a:off x="1484529" y="72008"/>
            <a:ext cx="8052438" cy="1484784"/>
          </a:xfrm>
          <a:prstGeom prst="rect">
            <a:avLst/>
          </a:prstGeom>
          <a:noFill/>
          <a:ln>
            <a:noFill/>
          </a:ln>
          <a:effectLst>
            <a:softEdge rad="317500"/>
          </a:effectLst>
        </p:spPr>
        <p:txBody>
          <a:bodyPr anchor="ctr"/>
          <a:lstStyle>
            <a:lvl1pPr marL="273050" indent="-273050" eaLnBrk="0" hangingPunct="0">
              <a:spcBef>
                <a:spcPct val="20000"/>
              </a:spcBef>
              <a:buClr>
                <a:srgbClr val="0BD0D9"/>
              </a:buClr>
              <a:buSzPct val="95000"/>
              <a:buFont typeface="Wingdings 2" pitchFamily="18" charset="2"/>
              <a:buChar char=""/>
              <a:defRPr sz="2600">
                <a:solidFill>
                  <a:schemeClr val="tx1"/>
                </a:solidFill>
                <a:latin typeface="Constant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400">
                <a:solidFill>
                  <a:schemeClr val="tx1"/>
                </a:solidFill>
                <a:latin typeface="Constant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 2" pitchFamily="18" charset="2"/>
              <a:buChar char=""/>
              <a:defRPr sz="2100">
                <a:solidFill>
                  <a:schemeClr val="tx1"/>
                </a:solidFill>
                <a:latin typeface="Constant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BD0D9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Wingdings 2" pitchFamily="18" charset="2"/>
              <a:buNone/>
            </a:pPr>
            <a:r>
              <a:rPr lang="th-TH" altLang="en-US" sz="4000" dirty="0">
                <a:solidFill>
                  <a:srgbClr val="FC183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Sans Serif" panose="020B0604020202020204" pitchFamily="34" charset="0"/>
                <a:cs typeface="Microsoft Sans Serif" panose="020B0604020202020204" pitchFamily="34" charset="0"/>
              </a:rPr>
              <a:t>สรุปผลการเบิกจ่ายเงินงบประมาณ</a:t>
            </a:r>
          </a:p>
          <a:p>
            <a:pPr algn="ctr" eaLnBrk="1" hangingPunct="1">
              <a:spcBef>
                <a:spcPct val="0"/>
              </a:spcBef>
              <a:buFont typeface="Wingdings 2" pitchFamily="18" charset="2"/>
              <a:buNone/>
            </a:pPr>
            <a:r>
              <a:rPr lang="th-TH" altLang="en-US" sz="4000" dirty="0">
                <a:solidFill>
                  <a:srgbClr val="FC183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Sans Serif" panose="020B0604020202020204" pitchFamily="34" charset="0"/>
                <a:cs typeface="Microsoft Sans Serif" panose="020B0604020202020204" pitchFamily="34" charset="0"/>
              </a:rPr>
              <a:t>จังหวัดพังงา </a:t>
            </a:r>
            <a:endParaRPr lang="en-US" altLang="en-US" sz="4000" dirty="0">
              <a:solidFill>
                <a:srgbClr val="FC183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sp>
        <p:nvSpPr>
          <p:cNvPr id="16" name="แผนผังลำดับงาน: ตัวเชื่อมต่อ 15"/>
          <p:cNvSpPr/>
          <p:nvPr/>
        </p:nvSpPr>
        <p:spPr>
          <a:xfrm>
            <a:off x="597185" y="107390"/>
            <a:ext cx="1377395" cy="1377395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>
              <a:solidFill>
                <a:srgbClr val="FC183A"/>
              </a:solidFill>
            </a:endParaRPr>
          </a:p>
        </p:txBody>
      </p:sp>
      <p:pic>
        <p:nvPicPr>
          <p:cNvPr id="2052" name="Picture 4" descr="https://www.cgd.go.th/cs/Satellite?blobcol=urldata&amp;blobheadername1=Content-Type&amp;blobheadername2=Content-Disposition&amp;blobheadername3=filename&amp;blobheadervalue1=image/png&amp;blobheadervalue2=inline;+filename=%221/443/LOGO_NavyBlue.png%22&amp;blobheadervalue3=1/443/LOGO_NavyBlue.png&amp;blobkey=id&amp;blobtable=MungoBlobs&amp;blobwhere=1438166357082&amp;ssbinary=tru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000" y="141319"/>
            <a:ext cx="1135763" cy="13095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007170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สี่เหลี่ยมผืนผ้า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rgbClr val="FDE6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7" name="ตัวแทนเนื้อหา 2"/>
          <p:cNvSpPr>
            <a:spLocks noGrp="1"/>
          </p:cNvSpPr>
          <p:nvPr>
            <p:ph idx="1"/>
          </p:nvPr>
        </p:nvSpPr>
        <p:spPr>
          <a:xfrm>
            <a:off x="4560013" y="569055"/>
            <a:ext cx="4827917" cy="1069777"/>
          </a:xfrm>
          <a:noFill/>
        </p:spPr>
        <p:txBody>
          <a:bodyPr anchor="ctr"/>
          <a:lstStyle/>
          <a:p>
            <a:pPr marL="0" indent="0">
              <a:buNone/>
            </a:pPr>
            <a:r>
              <a:rPr lang="th-TH" sz="2200" b="1" dirty="0">
                <a:solidFill>
                  <a:srgbClr val="00206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มติคณะรัฐมนตรี เมื่อวันที่ 21 ธันวาคม 2564 เห็นชอบมาตรการเร่งรัดการเบิกจ่ายงบประมาณและการใช้จ่ายภาครัฐประจำปีงบประมาณ พ.ศ. 2565</a:t>
            </a:r>
            <a:endParaRPr lang="en-US" sz="2200" b="1" dirty="0">
              <a:solidFill>
                <a:srgbClr val="00206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8" name="Picture 4" descr="มติคณะรัฐมนตรี ข้อสั่งการนายกรัฐมนตรี และข้อสั่งการกระทรวงมหาดไทย –  gotogether">
            <a:extLst>
              <a:ext uri="{FF2B5EF4-FFF2-40B4-BE49-F238E27FC236}">
                <a16:creationId xmlns:a16="http://schemas.microsoft.com/office/drawing/2014/main" id="{2537BE5C-60FC-323F-F5F8-0ECF16D2D4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667" b="99556" l="2667" r="99556">
                        <a14:foregroundMark x1="25778" y1="11111" x2="2222" y2="54667"/>
                        <a14:foregroundMark x1="2222" y1="54667" x2="15111" y2="80889"/>
                        <a14:foregroundMark x1="15111" y1="80889" x2="36000" y2="97333"/>
                        <a14:foregroundMark x1="42608" y1="97653" x2="60128" y2="98501"/>
                        <a14:foregroundMark x1="36000" y1="97333" x2="41372" y2="97593"/>
                        <a14:foregroundMark x1="66881" y1="96672" x2="83299" y2="86820"/>
                        <a14:foregroundMark x1="87894" y1="81270" x2="96889" y2="64000"/>
                        <a14:foregroundMark x1="96889" y1="64000" x2="97333" y2="36000"/>
                        <a14:foregroundMark x1="97333" y1="36000" x2="78667" y2="12000"/>
                        <a14:foregroundMark x1="78667" y1="12000" x2="50222" y2="1778"/>
                        <a14:foregroundMark x1="50222" y1="1778" x2="26222" y2="5778"/>
                        <a14:foregroundMark x1="24127" y1="7770" x2="8000" y2="23111"/>
                        <a14:foregroundMark x1="26222" y1="5778" x2="25387" y2="6572"/>
                        <a14:foregroundMark x1="7876" y1="23556" x2="444" y2="50222"/>
                        <a14:foregroundMark x1="8000" y1="23111" x2="7876" y2="23556"/>
                        <a14:foregroundMark x1="444" y1="50222" x2="7556" y2="73778"/>
                        <a14:foregroundMark x1="7556" y1="73778" x2="22667" y2="91556"/>
                        <a14:foregroundMark x1="41248" y1="99158" x2="42222" y2="99556"/>
                        <a14:foregroundMark x1="22667" y1="91556" x2="40306" y2="98772"/>
                        <a14:foregroundMark x1="6222" y1="32889" x2="6222" y2="56000"/>
                        <a14:foregroundMark x1="6222" y1="56000" x2="3111" y2="46667"/>
                        <a14:foregroundMark x1="30667" y1="5778" x2="58222" y2="2667"/>
                        <a14:foregroundMark x1="58222" y1="2667" x2="66222" y2="4889"/>
                        <a14:foregroundMark x1="94222" y1="34222" x2="96444" y2="59111"/>
                        <a14:foregroundMark x1="96444" y1="59111" x2="87787" y2="81190"/>
                        <a14:foregroundMark x1="44000" y1="11556" x2="58667" y2="9333"/>
                        <a14:foregroundMark x1="86667" y1="18667" x2="97778" y2="40444"/>
                        <a14:foregroundMark x1="97778" y1="40444" x2="99556" y2="56000"/>
                        <a14:backgroundMark x1="57938" y1="10587" x2="59720" y2="10635"/>
                        <a14:backgroundMark x1="77649" y1="7315" x2="83111" y2="6222"/>
                        <a14:backgroundMark x1="76356" y1="7573" x2="76843" y2="7476"/>
                        <a14:backgroundMark x1="83111" y1="6222" x2="89065" y2="17535"/>
                        <a14:backgroundMark x1="72444" y1="96444" x2="75111" y2="98667"/>
                        <a14:backgroundMark x1="69333" y1="96889" x2="71111" y2="99556"/>
                        <a14:backgroundMark x1="68000" y1="98222" x2="60889" y2="99556"/>
                        <a14:backgroundMark x1="40000" y1="99111" x2="40889" y2="99556"/>
                        <a14:backgroundMark x1="89778" y1="82667" x2="84889" y2="88000"/>
                        <a14:backgroundMark x1="7556" y1="23556" x2="7556" y2="23556"/>
                        <a14:backgroundMark x1="24889" y1="6222" x2="25778" y2="577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6370" y="609113"/>
            <a:ext cx="983643" cy="9896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สี่เหลี่ยมผืนผ้ามุมมน 8"/>
          <p:cNvSpPr/>
          <p:nvPr/>
        </p:nvSpPr>
        <p:spPr>
          <a:xfrm>
            <a:off x="1158330" y="4443176"/>
            <a:ext cx="8229600" cy="47307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482C6018-13ED-D782-5C6C-1EA719EC8E51}"/>
              </a:ext>
            </a:extLst>
          </p:cNvPr>
          <p:cNvGrpSpPr/>
          <p:nvPr/>
        </p:nvGrpSpPr>
        <p:grpSpPr>
          <a:xfrm>
            <a:off x="1194091" y="4315470"/>
            <a:ext cx="8302831" cy="633832"/>
            <a:chOff x="1194091" y="3725143"/>
            <a:chExt cx="8302831" cy="633832"/>
          </a:xfrm>
        </p:grpSpPr>
        <p:sp>
          <p:nvSpPr>
            <p:cNvPr id="10" name="TextBox 5">
              <a:extLst>
                <a:ext uri="{FF2B5EF4-FFF2-40B4-BE49-F238E27FC236}">
                  <a16:creationId xmlns:a16="http://schemas.microsoft.com/office/drawing/2014/main" id="{D553E912-CA9B-EB60-4AF9-87ADB0DCF75F}"/>
                </a:ext>
              </a:extLst>
            </p:cNvPr>
            <p:cNvSpPr txBox="1"/>
            <p:nvPr/>
          </p:nvSpPr>
          <p:spPr>
            <a:xfrm>
              <a:off x="1813089" y="3858719"/>
              <a:ext cx="7683833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th-TH" sz="2200" b="1" dirty="0">
                  <a:solidFill>
                    <a:srgbClr val="0F6FC6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หนังสือสำนักเลขาธิการคณะรัฐมนตรี   </a:t>
              </a:r>
              <a:r>
                <a:rPr lang="th-TH" sz="2200" b="1" dirty="0">
                  <a:solidFill>
                    <a:srgbClr val="FF0000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ด่วนที่สุด </a:t>
              </a:r>
              <a:r>
                <a:rPr lang="th-TH" sz="2200" b="1" dirty="0">
                  <a:solidFill>
                    <a:srgbClr val="0F6FC6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ที่ นร 0505/ว 3476 ลงวันที่ 22 ธันวาคม 2564</a:t>
              </a:r>
              <a:endParaRPr lang="th-TH" sz="2200" dirty="0">
                <a:solidFill>
                  <a:srgbClr val="0F6FC6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  <p:pic>
          <p:nvPicPr>
            <p:cNvPr id="11" name="Picture 6" descr="https://cdn-icons.flaticon.com/png/512/3330/premium/3330314.png?token=exp=1658219295~hmac=29a7986cf19c420865bd6552eac43104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94091" y="3725143"/>
              <a:ext cx="633832" cy="63383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3" name="Rectangle 3">
            <a:extLst>
              <a:ext uri="{FF2B5EF4-FFF2-40B4-BE49-F238E27FC236}">
                <a16:creationId xmlns:a16="http://schemas.microsoft.com/office/drawing/2014/main" id="{4DA06A16-C25B-84AA-4837-9A9C8EDC1E43}"/>
              </a:ext>
            </a:extLst>
          </p:cNvPr>
          <p:cNvSpPr/>
          <p:nvPr/>
        </p:nvSpPr>
        <p:spPr>
          <a:xfrm>
            <a:off x="721212" y="1791537"/>
            <a:ext cx="8692476" cy="582179"/>
          </a:xfrm>
          <a:prstGeom prst="rect">
            <a:avLst/>
          </a:prstGeom>
          <a:solidFill>
            <a:srgbClr val="C5E6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เป้าหมายการเบิกจ่ายและใช้จ่าย ประจำปีงบประมาณ 2565</a:t>
            </a:r>
          </a:p>
        </p:txBody>
      </p:sp>
      <p:graphicFrame>
        <p:nvGraphicFramePr>
          <p:cNvPr id="16" name="ตัวแทนเนื้อหา 6">
            <a:extLst>
              <a:ext uri="{FF2B5EF4-FFF2-40B4-BE49-F238E27FC236}">
                <a16:creationId xmlns:a16="http://schemas.microsoft.com/office/drawing/2014/main" id="{9B9A7FD8-5F6B-9C57-0886-AA991461EAC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58087963"/>
              </p:ext>
            </p:extLst>
          </p:nvPr>
        </p:nvGraphicFramePr>
        <p:xfrm>
          <a:off x="746970" y="2580152"/>
          <a:ext cx="8640960" cy="1697695"/>
        </p:xfrm>
        <a:graphic>
          <a:graphicData uri="http://schemas.openxmlformats.org/drawingml/2006/table">
            <a:tbl>
              <a:tblPr firstRow="1" bandRow="1"/>
              <a:tblGrid>
                <a:gridCol w="2160240">
                  <a:extLst>
                    <a:ext uri="{9D8B030D-6E8A-4147-A177-3AD203B41FA5}">
                      <a16:colId xmlns:a16="http://schemas.microsoft.com/office/drawing/2014/main" val="3848974822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2901150797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3362576774"/>
                    </a:ext>
                  </a:extLst>
                </a:gridCol>
                <a:gridCol w="1058503">
                  <a:extLst>
                    <a:ext uri="{9D8B030D-6E8A-4147-A177-3AD203B41FA5}">
                      <a16:colId xmlns:a16="http://schemas.microsoft.com/office/drawing/2014/main" val="766606595"/>
                    </a:ext>
                  </a:extLst>
                </a:gridCol>
                <a:gridCol w="1058503">
                  <a:extLst>
                    <a:ext uri="{9D8B030D-6E8A-4147-A177-3AD203B41FA5}">
                      <a16:colId xmlns:a16="http://schemas.microsoft.com/office/drawing/2014/main" val="3371777052"/>
                    </a:ext>
                  </a:extLst>
                </a:gridCol>
                <a:gridCol w="1101737">
                  <a:extLst>
                    <a:ext uri="{9D8B030D-6E8A-4147-A177-3AD203B41FA5}">
                      <a16:colId xmlns:a16="http://schemas.microsoft.com/office/drawing/2014/main" val="2659774493"/>
                    </a:ext>
                  </a:extLst>
                </a:gridCol>
                <a:gridCol w="1101737">
                  <a:extLst>
                    <a:ext uri="{9D8B030D-6E8A-4147-A177-3AD203B41FA5}">
                      <a16:colId xmlns:a16="http://schemas.microsoft.com/office/drawing/2014/main" val="3474893418"/>
                    </a:ext>
                  </a:extLst>
                </a:gridCol>
              </a:tblGrid>
              <a:tr h="91459">
                <a:tc rowSpan="2">
                  <a:txBody>
                    <a:bodyPr/>
                    <a:lstStyle>
                      <a:lvl1pPr marL="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Arial"/>
                        </a:defRPr>
                      </a:lvl1pPr>
                      <a:lvl2pPr marL="4572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Arial"/>
                        </a:defRPr>
                      </a:lvl2pPr>
                      <a:lvl3pPr marL="9144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Arial"/>
                        </a:defRPr>
                      </a:lvl3pPr>
                      <a:lvl4pPr marL="13716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Arial"/>
                        </a:defRPr>
                      </a:lvl4pPr>
                      <a:lvl5pPr marL="18288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Arial"/>
                        </a:defRPr>
                      </a:lvl5pPr>
                      <a:lvl6pPr marL="22860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Arial"/>
                        </a:defRPr>
                      </a:lvl6pPr>
                      <a:lvl7pPr marL="27432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Arial"/>
                        </a:defRPr>
                      </a:lvl7pPr>
                      <a:lvl8pPr marL="32004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Arial"/>
                        </a:defRPr>
                      </a:lvl8pPr>
                      <a:lvl9pPr marL="36576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th-TH" sz="2800" b="1" dirty="0">
                          <a:solidFill>
                            <a:schemeClr val="bg1"/>
                          </a:solidFill>
                          <a:effectLst/>
                          <a:latin typeface="Angsana New" pitchFamily="18" charset="-34"/>
                          <a:cs typeface="Angsana New" pitchFamily="18" charset="-34"/>
                        </a:rPr>
                        <a:t>ไตรมาส</a:t>
                      </a:r>
                    </a:p>
                  </a:txBody>
                  <a:tcPr marL="68580" marR="68580" marT="0" marB="0" anchor="ctr">
                    <a:lnL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99CC"/>
                    </a:solidFill>
                  </a:tcPr>
                </a:tc>
                <a:tc gridSpan="2">
                  <a:txBody>
                    <a:bodyPr/>
                    <a:lstStyle>
                      <a:lvl1pPr marL="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Arial"/>
                        </a:defRPr>
                      </a:lvl1pPr>
                      <a:lvl2pPr marL="4572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Arial"/>
                        </a:defRPr>
                      </a:lvl2pPr>
                      <a:lvl3pPr marL="9144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Arial"/>
                        </a:defRPr>
                      </a:lvl3pPr>
                      <a:lvl4pPr marL="13716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Arial"/>
                        </a:defRPr>
                      </a:lvl4pPr>
                      <a:lvl5pPr marL="18288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Arial"/>
                        </a:defRPr>
                      </a:lvl5pPr>
                      <a:lvl6pPr marL="22860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Arial"/>
                        </a:defRPr>
                      </a:lvl6pPr>
                      <a:lvl7pPr marL="27432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Arial"/>
                        </a:defRPr>
                      </a:lvl7pPr>
                      <a:lvl8pPr marL="32004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Arial"/>
                        </a:defRPr>
                      </a:lvl8pPr>
                      <a:lvl9pPr marL="36576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th-TH" sz="2800" b="1" dirty="0">
                          <a:solidFill>
                            <a:schemeClr val="bg1"/>
                          </a:solidFill>
                          <a:effectLst/>
                          <a:latin typeface="Angsana New" pitchFamily="18" charset="-34"/>
                          <a:cs typeface="Angsana New" pitchFamily="18" charset="-34"/>
                        </a:rPr>
                        <a:t>รายจ่ายประจำ</a:t>
                      </a:r>
                      <a:endParaRPr lang="en-US" sz="2800" b="1" dirty="0">
                        <a:solidFill>
                          <a:schemeClr val="bg1"/>
                        </a:solidFill>
                        <a:effectLst/>
                        <a:latin typeface="Angsana New" panose="02020603050405020304" pitchFamily="18" charset="-34"/>
                        <a:ea typeface="Calibri" panose="020F0502020204030204" pitchFamily="34" charset="0"/>
                        <a:cs typeface="Angsana New" panose="02020603050405020304" pitchFamily="18" charset="-34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699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endParaRPr lang="en-US" sz="32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ngsana New" panose="02020603050405020304" pitchFamily="18" charset="-34"/>
                        <a:ea typeface="Calibri" panose="020F0502020204030204" pitchFamily="34" charset="0"/>
                        <a:cs typeface="Angsana New" panose="02020603050405020304" pitchFamily="18" charset="-34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99CC"/>
                    </a:solidFill>
                  </a:tcPr>
                </a:tc>
                <a:tc gridSpan="2">
                  <a:txBody>
                    <a:bodyPr/>
                    <a:lstStyle>
                      <a:lvl1pPr marL="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Arial"/>
                        </a:defRPr>
                      </a:lvl1pPr>
                      <a:lvl2pPr marL="4572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Arial"/>
                        </a:defRPr>
                      </a:lvl2pPr>
                      <a:lvl3pPr marL="9144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Arial"/>
                        </a:defRPr>
                      </a:lvl3pPr>
                      <a:lvl4pPr marL="13716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Arial"/>
                        </a:defRPr>
                      </a:lvl4pPr>
                      <a:lvl5pPr marL="18288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Arial"/>
                        </a:defRPr>
                      </a:lvl5pPr>
                      <a:lvl6pPr marL="22860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Arial"/>
                        </a:defRPr>
                      </a:lvl6pPr>
                      <a:lvl7pPr marL="27432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Arial"/>
                        </a:defRPr>
                      </a:lvl7pPr>
                      <a:lvl8pPr marL="32004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Arial"/>
                        </a:defRPr>
                      </a:lvl8pPr>
                      <a:lvl9pPr marL="36576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th-TH" sz="2800" b="1" dirty="0">
                          <a:solidFill>
                            <a:schemeClr val="bg1"/>
                          </a:solidFill>
                          <a:effectLst/>
                          <a:latin typeface="Angsana New" pitchFamily="18" charset="-34"/>
                          <a:cs typeface="Angsana New" pitchFamily="18" charset="-34"/>
                        </a:rPr>
                        <a:t>รายจ่ายลงทุน</a:t>
                      </a:r>
                      <a:endParaRPr lang="en-US" sz="2800" b="1" dirty="0">
                        <a:solidFill>
                          <a:schemeClr val="bg1"/>
                        </a:solidFill>
                        <a:effectLst/>
                        <a:latin typeface="Angsana New" panose="02020603050405020304" pitchFamily="18" charset="-34"/>
                        <a:ea typeface="Calibri" panose="020F0502020204030204" pitchFamily="34" charset="0"/>
                        <a:cs typeface="Angsana New" panose="02020603050405020304" pitchFamily="18" charset="-34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9966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endParaRPr lang="en-US" sz="32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ngsana New" panose="02020603050405020304" pitchFamily="18" charset="-34"/>
                        <a:ea typeface="Calibri" panose="020F0502020204030204" pitchFamily="34" charset="0"/>
                        <a:cs typeface="Angsana New" panose="02020603050405020304" pitchFamily="18" charset="-34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99CC"/>
                    </a:solidFill>
                  </a:tcPr>
                </a:tc>
                <a:tc gridSpan="2">
                  <a:txBody>
                    <a:bodyPr/>
                    <a:lstStyle>
                      <a:lvl1pPr marL="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Arial"/>
                        </a:defRPr>
                      </a:lvl1pPr>
                      <a:lvl2pPr marL="4572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Arial"/>
                        </a:defRPr>
                      </a:lvl2pPr>
                      <a:lvl3pPr marL="9144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Arial"/>
                        </a:defRPr>
                      </a:lvl3pPr>
                      <a:lvl4pPr marL="13716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Arial"/>
                        </a:defRPr>
                      </a:lvl4pPr>
                      <a:lvl5pPr marL="18288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Arial"/>
                        </a:defRPr>
                      </a:lvl5pPr>
                      <a:lvl6pPr marL="22860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Arial"/>
                        </a:defRPr>
                      </a:lvl6pPr>
                      <a:lvl7pPr marL="27432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Arial"/>
                        </a:defRPr>
                      </a:lvl7pPr>
                      <a:lvl8pPr marL="32004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Arial"/>
                        </a:defRPr>
                      </a:lvl8pPr>
                      <a:lvl9pPr marL="36576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th-TH" sz="2800" b="1" dirty="0">
                          <a:solidFill>
                            <a:schemeClr val="bg1"/>
                          </a:solidFill>
                          <a:effectLst/>
                          <a:latin typeface="Angsana New" pitchFamily="18" charset="-34"/>
                          <a:cs typeface="Angsana New" pitchFamily="18" charset="-34"/>
                        </a:rPr>
                        <a:t>รายจ่ายภาพรวม</a:t>
                      </a:r>
                      <a:endParaRPr lang="en-US" sz="2800" b="1" dirty="0">
                        <a:solidFill>
                          <a:schemeClr val="bg1"/>
                        </a:solidFill>
                        <a:effectLst/>
                        <a:latin typeface="Angsana New" panose="02020603050405020304" pitchFamily="18" charset="-34"/>
                        <a:ea typeface="Calibri" panose="020F0502020204030204" pitchFamily="34" charset="0"/>
                        <a:cs typeface="Angsana New" panose="02020603050405020304" pitchFamily="18" charset="-34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7C8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endParaRPr lang="en-US" sz="32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ngsana New" panose="02020603050405020304" pitchFamily="18" charset="-34"/>
                        <a:ea typeface="Calibri" panose="020F0502020204030204" pitchFamily="34" charset="0"/>
                        <a:cs typeface="Angsana New" panose="02020603050405020304" pitchFamily="18" charset="-34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99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69169304"/>
                  </a:ext>
                </a:extLst>
              </a:tr>
              <a:tr h="472226">
                <a:tc v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endParaRPr lang="en-US" sz="32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ngsana New" panose="02020603050405020304" pitchFamily="18" charset="-34"/>
                        <a:ea typeface="Calibri" panose="020F0502020204030204" pitchFamily="34" charset="0"/>
                        <a:cs typeface="Angsana New" panose="02020603050405020304" pitchFamily="18" charset="-34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99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th-TH" sz="2800" b="1" dirty="0">
                          <a:solidFill>
                            <a:schemeClr val="bg1"/>
                          </a:solidFill>
                          <a:effectLst/>
                          <a:latin typeface="Angsana New" panose="02020603050405020304" pitchFamily="18" charset="-34"/>
                          <a:ea typeface="Calibri" panose="020F0502020204030204" pitchFamily="34" charset="0"/>
                          <a:cs typeface="Angsana New" panose="02020603050405020304" pitchFamily="18" charset="-34"/>
                        </a:rPr>
                        <a:t>เบิกจ่าย</a:t>
                      </a:r>
                      <a:endParaRPr lang="en-US" sz="2800" b="1" dirty="0">
                        <a:solidFill>
                          <a:schemeClr val="bg1"/>
                        </a:solidFill>
                        <a:effectLst/>
                        <a:latin typeface="Angsana New" panose="02020603050405020304" pitchFamily="18" charset="-34"/>
                        <a:ea typeface="Calibri" panose="020F0502020204030204" pitchFamily="34" charset="0"/>
                        <a:cs typeface="Angsana New" panose="02020603050405020304" pitchFamily="18" charset="-34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699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th-TH" sz="2800" b="1" dirty="0">
                          <a:solidFill>
                            <a:schemeClr val="bg1"/>
                          </a:solidFill>
                          <a:effectLst/>
                          <a:latin typeface="Angsana New" panose="02020603050405020304" pitchFamily="18" charset="-34"/>
                          <a:ea typeface="Calibri" panose="020F0502020204030204" pitchFamily="34" charset="0"/>
                          <a:cs typeface="Angsana New" panose="02020603050405020304" pitchFamily="18" charset="-34"/>
                        </a:rPr>
                        <a:t>ใช้จ่าย</a:t>
                      </a:r>
                      <a:endParaRPr lang="en-US" sz="2800" b="1" dirty="0">
                        <a:solidFill>
                          <a:schemeClr val="bg1"/>
                        </a:solidFill>
                        <a:effectLst/>
                        <a:latin typeface="Angsana New" panose="02020603050405020304" pitchFamily="18" charset="-34"/>
                        <a:ea typeface="Calibri" panose="020F0502020204030204" pitchFamily="34" charset="0"/>
                        <a:cs typeface="Angsana New" panose="02020603050405020304" pitchFamily="18" charset="-34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699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th-TH" sz="2800" b="1" dirty="0">
                          <a:solidFill>
                            <a:schemeClr val="bg1"/>
                          </a:solidFill>
                          <a:effectLst/>
                          <a:latin typeface="Angsana New" panose="02020603050405020304" pitchFamily="18" charset="-34"/>
                          <a:ea typeface="Calibri" panose="020F0502020204030204" pitchFamily="34" charset="0"/>
                          <a:cs typeface="Angsana New" panose="02020603050405020304" pitchFamily="18" charset="-34"/>
                        </a:rPr>
                        <a:t>เบิกจ่าย</a:t>
                      </a:r>
                      <a:endParaRPr lang="en-US" sz="2800" b="1" dirty="0">
                        <a:solidFill>
                          <a:schemeClr val="bg1"/>
                        </a:solidFill>
                        <a:effectLst/>
                        <a:latin typeface="Angsana New" panose="02020603050405020304" pitchFamily="18" charset="-34"/>
                        <a:ea typeface="Calibri" panose="020F0502020204030204" pitchFamily="34" charset="0"/>
                        <a:cs typeface="Angsana New" panose="02020603050405020304" pitchFamily="18" charset="-34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99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th-TH" sz="2800" b="1" dirty="0">
                          <a:solidFill>
                            <a:schemeClr val="bg1"/>
                          </a:solidFill>
                          <a:effectLst/>
                          <a:latin typeface="Angsana New" panose="02020603050405020304" pitchFamily="18" charset="-34"/>
                          <a:ea typeface="Calibri" panose="020F0502020204030204" pitchFamily="34" charset="0"/>
                          <a:cs typeface="Angsana New" panose="02020603050405020304" pitchFamily="18" charset="-34"/>
                        </a:rPr>
                        <a:t>ใช้จ่าย</a:t>
                      </a:r>
                      <a:endParaRPr lang="en-US" sz="2800" b="1" dirty="0">
                        <a:solidFill>
                          <a:schemeClr val="bg1"/>
                        </a:solidFill>
                        <a:effectLst/>
                        <a:latin typeface="Angsana New" panose="02020603050405020304" pitchFamily="18" charset="-34"/>
                        <a:ea typeface="Calibri" panose="020F0502020204030204" pitchFamily="34" charset="0"/>
                        <a:cs typeface="Angsana New" panose="02020603050405020304" pitchFamily="18" charset="-34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99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th-TH" sz="2800" b="1" dirty="0">
                          <a:solidFill>
                            <a:schemeClr val="bg1"/>
                          </a:solidFill>
                          <a:effectLst/>
                          <a:latin typeface="Angsana New" panose="02020603050405020304" pitchFamily="18" charset="-34"/>
                          <a:ea typeface="Calibri" panose="020F0502020204030204" pitchFamily="34" charset="0"/>
                          <a:cs typeface="Angsana New" panose="02020603050405020304" pitchFamily="18" charset="-34"/>
                        </a:rPr>
                        <a:t>เบิกจ่าย</a:t>
                      </a:r>
                      <a:endParaRPr lang="en-US" sz="2800" b="1" dirty="0">
                        <a:solidFill>
                          <a:schemeClr val="bg1"/>
                        </a:solidFill>
                        <a:effectLst/>
                        <a:latin typeface="Angsana New" panose="02020603050405020304" pitchFamily="18" charset="-34"/>
                        <a:ea typeface="Calibri" panose="020F0502020204030204" pitchFamily="34" charset="0"/>
                        <a:cs typeface="Angsana New" panose="02020603050405020304" pitchFamily="18" charset="-34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th-TH" sz="2800" b="1" dirty="0">
                          <a:solidFill>
                            <a:schemeClr val="bg1"/>
                          </a:solidFill>
                          <a:effectLst/>
                          <a:latin typeface="Angsana New" panose="02020603050405020304" pitchFamily="18" charset="-34"/>
                          <a:ea typeface="Calibri" panose="020F0502020204030204" pitchFamily="34" charset="0"/>
                          <a:cs typeface="Angsana New" panose="02020603050405020304" pitchFamily="18" charset="-34"/>
                        </a:rPr>
                        <a:t>ใช้จ่าย</a:t>
                      </a:r>
                      <a:endParaRPr lang="en-US" sz="2800" b="1" dirty="0">
                        <a:solidFill>
                          <a:schemeClr val="bg1"/>
                        </a:solidFill>
                        <a:effectLst/>
                        <a:latin typeface="Angsana New" panose="02020603050405020304" pitchFamily="18" charset="-34"/>
                        <a:ea typeface="Calibri" panose="020F0502020204030204" pitchFamily="34" charset="0"/>
                        <a:cs typeface="Angsana New" panose="02020603050405020304" pitchFamily="18" charset="-34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7C8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81859645"/>
                  </a:ext>
                </a:extLst>
              </a:tr>
              <a:tr h="768904"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th-TH" sz="3600" b="1" u="none" dirty="0" err="1">
                          <a:solidFill>
                            <a:srgbClr val="FF0000"/>
                          </a:solidFill>
                          <a:effectLst/>
                          <a:latin typeface="Angsana New" pitchFamily="18" charset="-34"/>
                          <a:cs typeface="Angsana New" pitchFamily="18" charset="-34"/>
                        </a:rPr>
                        <a:t>ไตรมาส</a:t>
                      </a:r>
                      <a:r>
                        <a:rPr lang="th-TH" sz="3600" b="1" u="none" dirty="0">
                          <a:solidFill>
                            <a:srgbClr val="FF0000"/>
                          </a:solidFill>
                          <a:effectLst/>
                          <a:latin typeface="Angsana New" pitchFamily="18" charset="-34"/>
                          <a:cs typeface="Angsana New" pitchFamily="18" charset="-34"/>
                        </a:rPr>
                        <a:t>ที่ 4</a:t>
                      </a:r>
                      <a:endParaRPr lang="en-US" sz="3600" b="1" u="none" dirty="0">
                        <a:solidFill>
                          <a:srgbClr val="FF0000"/>
                        </a:solidFill>
                        <a:effectLst/>
                        <a:latin typeface="Angsana New" panose="02020603050405020304" pitchFamily="18" charset="-34"/>
                        <a:ea typeface="Calibri" panose="020F0502020204030204" pitchFamily="34" charset="0"/>
                        <a:cs typeface="Angsana New" panose="02020603050405020304" pitchFamily="18" charset="-34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th-TH" sz="3600" b="1" u="none" dirty="0">
                          <a:solidFill>
                            <a:srgbClr val="FF0000"/>
                          </a:solidFill>
                          <a:effectLst/>
                          <a:latin typeface="Angsana New" panose="02020603050405020304" pitchFamily="18" charset="-34"/>
                          <a:ea typeface="Calibri" panose="020F0502020204030204" pitchFamily="34" charset="0"/>
                          <a:cs typeface="Angsana New" panose="02020603050405020304" pitchFamily="18" charset="-34"/>
                        </a:rPr>
                        <a:t>98.00</a:t>
                      </a:r>
                      <a:endParaRPr lang="en-US" sz="3600" b="1" u="none" dirty="0">
                        <a:solidFill>
                          <a:srgbClr val="FF0000"/>
                        </a:solidFill>
                        <a:effectLst/>
                        <a:latin typeface="Angsana New" panose="02020603050405020304" pitchFamily="18" charset="-34"/>
                        <a:ea typeface="Calibri" panose="020F0502020204030204" pitchFamily="34" charset="0"/>
                        <a:cs typeface="Angsana New" panose="02020603050405020304" pitchFamily="18" charset="-34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th-TH" sz="3600" b="1" u="none" dirty="0">
                          <a:solidFill>
                            <a:srgbClr val="FF0000"/>
                          </a:solidFill>
                          <a:effectLst/>
                          <a:latin typeface="Angsana New" panose="02020603050405020304" pitchFamily="18" charset="-34"/>
                          <a:ea typeface="Calibri" panose="020F0502020204030204" pitchFamily="34" charset="0"/>
                          <a:cs typeface="Angsana New" panose="02020603050405020304" pitchFamily="18" charset="-34"/>
                        </a:rPr>
                        <a:t>100</a:t>
                      </a:r>
                      <a:endParaRPr lang="en-US" sz="3600" b="1" u="none" dirty="0">
                        <a:solidFill>
                          <a:srgbClr val="FF0000"/>
                        </a:solidFill>
                        <a:effectLst/>
                        <a:latin typeface="Angsana New" panose="02020603050405020304" pitchFamily="18" charset="-34"/>
                        <a:ea typeface="Calibri" panose="020F0502020204030204" pitchFamily="34" charset="0"/>
                        <a:cs typeface="Angsana New" panose="02020603050405020304" pitchFamily="18" charset="-34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th-TH" sz="3600" b="1" u="none" dirty="0">
                          <a:solidFill>
                            <a:srgbClr val="FF0000"/>
                          </a:solidFill>
                          <a:effectLst/>
                          <a:latin typeface="Angsana New" panose="02020603050405020304" pitchFamily="18" charset="-34"/>
                          <a:ea typeface="Calibri" panose="020F0502020204030204" pitchFamily="34" charset="0"/>
                          <a:cs typeface="Angsana New" panose="02020603050405020304" pitchFamily="18" charset="-34"/>
                        </a:rPr>
                        <a:t>75.00</a:t>
                      </a:r>
                      <a:endParaRPr lang="en-US" sz="3600" b="1" u="none" dirty="0">
                        <a:solidFill>
                          <a:srgbClr val="FF0000"/>
                        </a:solidFill>
                        <a:effectLst/>
                        <a:latin typeface="Angsana New" panose="02020603050405020304" pitchFamily="18" charset="-34"/>
                        <a:ea typeface="Calibri" panose="020F0502020204030204" pitchFamily="34" charset="0"/>
                        <a:cs typeface="Angsana New" panose="02020603050405020304" pitchFamily="18" charset="-34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th-TH" sz="3600" b="1" u="none" dirty="0">
                          <a:solidFill>
                            <a:srgbClr val="FF0000"/>
                          </a:solidFill>
                          <a:effectLst/>
                          <a:latin typeface="Angsana New" panose="02020603050405020304" pitchFamily="18" charset="-34"/>
                          <a:ea typeface="Calibri" panose="020F0502020204030204" pitchFamily="34" charset="0"/>
                          <a:cs typeface="Angsana New" panose="02020603050405020304" pitchFamily="18" charset="-34"/>
                        </a:rPr>
                        <a:t>100</a:t>
                      </a:r>
                      <a:endParaRPr lang="en-US" sz="3600" b="1" u="none" dirty="0">
                        <a:solidFill>
                          <a:srgbClr val="FF0000"/>
                        </a:solidFill>
                        <a:effectLst/>
                        <a:latin typeface="Angsana New" panose="02020603050405020304" pitchFamily="18" charset="-34"/>
                        <a:ea typeface="Calibri" panose="020F0502020204030204" pitchFamily="34" charset="0"/>
                        <a:cs typeface="Angsana New" panose="02020603050405020304" pitchFamily="18" charset="-34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th-TH" sz="3600" b="1" u="none" dirty="0">
                          <a:solidFill>
                            <a:srgbClr val="FF0000"/>
                          </a:solidFill>
                          <a:effectLst/>
                          <a:latin typeface="Angsana New" panose="02020603050405020304" pitchFamily="18" charset="-34"/>
                          <a:ea typeface="Calibri" panose="020F0502020204030204" pitchFamily="34" charset="0"/>
                          <a:cs typeface="Angsana New" panose="02020603050405020304" pitchFamily="18" charset="-34"/>
                        </a:rPr>
                        <a:t>93.00</a:t>
                      </a:r>
                      <a:endParaRPr lang="en-US" sz="3600" b="1" u="none" dirty="0">
                        <a:solidFill>
                          <a:srgbClr val="FF0000"/>
                        </a:solidFill>
                        <a:effectLst/>
                        <a:latin typeface="Angsana New" panose="02020603050405020304" pitchFamily="18" charset="-34"/>
                        <a:ea typeface="Calibri" panose="020F0502020204030204" pitchFamily="34" charset="0"/>
                        <a:cs typeface="Angsana New" panose="02020603050405020304" pitchFamily="18" charset="-34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th-TH" sz="3600" b="1" u="none" dirty="0">
                          <a:solidFill>
                            <a:srgbClr val="FF0000"/>
                          </a:solidFill>
                          <a:effectLst/>
                          <a:latin typeface="Angsana New" panose="02020603050405020304" pitchFamily="18" charset="-34"/>
                          <a:ea typeface="Calibri" panose="020F0502020204030204" pitchFamily="34" charset="0"/>
                          <a:cs typeface="Angsana New" panose="02020603050405020304" pitchFamily="18" charset="-34"/>
                        </a:rPr>
                        <a:t>100</a:t>
                      </a:r>
                      <a:endParaRPr lang="en-US" sz="3600" b="1" u="none" dirty="0">
                        <a:solidFill>
                          <a:srgbClr val="FF0000"/>
                        </a:solidFill>
                        <a:effectLst/>
                        <a:latin typeface="Angsana New" panose="02020603050405020304" pitchFamily="18" charset="-34"/>
                        <a:ea typeface="Calibri" panose="020F0502020204030204" pitchFamily="34" charset="0"/>
                        <a:cs typeface="Angsana New" panose="02020603050405020304" pitchFamily="18" charset="-34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99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359705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48882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Accountant calculating profit with financial analysis graph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906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สี่เหลี่ยมผืนผ้า 3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accent1">
              <a:lumMod val="40000"/>
              <a:lumOff val="60000"/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5" name="สี่เหลี่ยมผืนผ้ามุมมน 4"/>
          <p:cNvSpPr/>
          <p:nvPr/>
        </p:nvSpPr>
        <p:spPr>
          <a:xfrm>
            <a:off x="206062" y="219011"/>
            <a:ext cx="9427335" cy="1283672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7" name="กล่องข้อความ 6"/>
          <p:cNvSpPr txBox="1"/>
          <p:nvPr/>
        </p:nvSpPr>
        <p:spPr>
          <a:xfrm>
            <a:off x="1754479" y="236209"/>
            <a:ext cx="746652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4000" b="1" dirty="0"/>
              <a:t>ผลการใช้จ่ายเงินงบประมาณรายจ่าย</a:t>
            </a:r>
            <a:r>
              <a:rPr lang="th-TH" sz="4000" b="1" dirty="0">
                <a:solidFill>
                  <a:srgbClr val="FF0000"/>
                </a:solidFill>
              </a:rPr>
              <a:t>(ภาพรวม)</a:t>
            </a:r>
          </a:p>
          <a:p>
            <a:pPr algn="ctr"/>
            <a:r>
              <a:rPr lang="th-TH" sz="4000" b="1" dirty="0"/>
              <a:t>ข้อมูล ณ วันที่ 19 สิงหาคม 2565 </a:t>
            </a:r>
          </a:p>
        </p:txBody>
      </p:sp>
      <p:pic>
        <p:nvPicPr>
          <p:cNvPr id="6" name="Picture 2" descr="ผลการค้นหารูปภาพสำหรับ ตราสัญลักษณ์ กรมบัญชีกลาง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911" y="319688"/>
            <a:ext cx="936104" cy="10793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สี่เหลี่ยมผืนผ้ามุมมน 8"/>
          <p:cNvSpPr/>
          <p:nvPr/>
        </p:nvSpPr>
        <p:spPr>
          <a:xfrm>
            <a:off x="1312434" y="5502018"/>
            <a:ext cx="8230811" cy="1263601"/>
          </a:xfrm>
          <a:prstGeom prst="roundRect">
            <a:avLst/>
          </a:prstGeom>
          <a:solidFill>
            <a:srgbClr val="E9E9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8" name="สี่เหลี่ยมผืนผ้า 7"/>
          <p:cNvSpPr/>
          <p:nvPr/>
        </p:nvSpPr>
        <p:spPr>
          <a:xfrm>
            <a:off x="3010109" y="5597572"/>
            <a:ext cx="671451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2E2D55"/>
                </a:solidFill>
                <a:latin typeface="TH SarabunPSK" pitchFamily="34" charset="-34"/>
                <a:cs typeface="TH SarabunPSK" pitchFamily="34" charset="-34"/>
              </a:rPr>
              <a:t>:</a:t>
            </a:r>
            <a:r>
              <a:rPr lang="th-TH" b="1" dirty="0">
                <a:solidFill>
                  <a:srgbClr val="2E2D55"/>
                </a:solidFill>
                <a:latin typeface="TH SarabunPSK" pitchFamily="34" charset="-34"/>
                <a:cs typeface="TH SarabunPSK" pitchFamily="34" charset="-34"/>
              </a:rPr>
              <a:t> ภาพรวม เป็นลำดับที่  </a:t>
            </a:r>
            <a:r>
              <a:rPr lang="th-TH" b="1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29 </a:t>
            </a:r>
            <a:r>
              <a:rPr lang="th-TH" b="1" dirty="0">
                <a:solidFill>
                  <a:srgbClr val="2E2D55"/>
                </a:solidFill>
                <a:latin typeface="TH SarabunPSK" pitchFamily="34" charset="-34"/>
                <a:cs typeface="TH SarabunPSK" pitchFamily="34" charset="-34"/>
              </a:rPr>
              <a:t>ของประเทศ และลำดับที่ </a:t>
            </a:r>
            <a:r>
              <a:rPr lang="th-TH" b="1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3</a:t>
            </a:r>
            <a:r>
              <a:rPr lang="th-TH" b="1" dirty="0">
                <a:solidFill>
                  <a:schemeClr val="accent1">
                    <a:lumMod val="75000"/>
                  </a:schemeClr>
                </a:solidFill>
                <a:latin typeface="TH SarabunPSK" pitchFamily="34" charset="-34"/>
                <a:cs typeface="TH SarabunPSK" pitchFamily="34" charset="-34"/>
              </a:rPr>
              <a:t> </a:t>
            </a:r>
            <a:r>
              <a:rPr lang="th-TH" b="1" dirty="0">
                <a:solidFill>
                  <a:srgbClr val="2E2D55"/>
                </a:solidFill>
                <a:latin typeface="TH SarabunPSK" pitchFamily="34" charset="-34"/>
                <a:cs typeface="TH SarabunPSK" pitchFamily="34" charset="-34"/>
              </a:rPr>
              <a:t>ของภาคใต้</a:t>
            </a:r>
          </a:p>
        </p:txBody>
      </p:sp>
      <p:sp>
        <p:nvSpPr>
          <p:cNvPr id="12" name="สี่เหลี่ยมผืนผ้า 11"/>
          <p:cNvSpPr/>
          <p:nvPr/>
        </p:nvSpPr>
        <p:spPr>
          <a:xfrm>
            <a:off x="3010108" y="6089772"/>
            <a:ext cx="654677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2E2D55"/>
                </a:solidFill>
                <a:latin typeface="TH SarabunPSK" pitchFamily="34" charset="-34"/>
                <a:cs typeface="TH SarabunPSK" pitchFamily="34" charset="-34"/>
              </a:rPr>
              <a:t>:</a:t>
            </a:r>
            <a:r>
              <a:rPr lang="th-TH" b="1" dirty="0">
                <a:solidFill>
                  <a:srgbClr val="2E2D55"/>
                </a:solidFill>
                <a:latin typeface="TH SarabunPSK" pitchFamily="34" charset="-34"/>
                <a:cs typeface="TH SarabunPSK" pitchFamily="34" charset="-34"/>
              </a:rPr>
              <a:t> ภาพรวม เป็นลำดับที่ </a:t>
            </a:r>
            <a:r>
              <a:rPr lang="th-TH" b="1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38</a:t>
            </a:r>
            <a:r>
              <a:rPr lang="th-TH" b="1" dirty="0">
                <a:solidFill>
                  <a:srgbClr val="2E2D55"/>
                </a:solidFill>
                <a:latin typeface="TH SarabunPSK" pitchFamily="34" charset="-34"/>
                <a:cs typeface="TH SarabunPSK" pitchFamily="34" charset="-34"/>
              </a:rPr>
              <a:t> ของประเทศ และลำดับที่ </a:t>
            </a:r>
            <a:r>
              <a:rPr lang="th-TH" b="1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8</a:t>
            </a:r>
            <a:r>
              <a:rPr lang="th-TH" b="1" dirty="0">
                <a:solidFill>
                  <a:srgbClr val="2E2D55"/>
                </a:solidFill>
                <a:latin typeface="TH SarabunPSK" pitchFamily="34" charset="-34"/>
                <a:cs typeface="TH SarabunPSK" pitchFamily="34" charset="-34"/>
              </a:rPr>
              <a:t> ของภาคใต้</a:t>
            </a:r>
          </a:p>
        </p:txBody>
      </p:sp>
      <p:sp>
        <p:nvSpPr>
          <p:cNvPr id="14" name="สี่เหลี่ยมผืนผ้ามุมมน 13"/>
          <p:cNvSpPr/>
          <p:nvPr/>
        </p:nvSpPr>
        <p:spPr>
          <a:xfrm>
            <a:off x="1426008" y="5596622"/>
            <a:ext cx="1584101" cy="459587"/>
          </a:xfrm>
          <a:prstGeom prst="roundRect">
            <a:avLst/>
          </a:prstGeom>
          <a:solidFill>
            <a:srgbClr val="FFE1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0" name="สี่เหลี่ยมผืนผ้า 9"/>
          <p:cNvSpPr/>
          <p:nvPr/>
        </p:nvSpPr>
        <p:spPr>
          <a:xfrm>
            <a:off x="1312434" y="5567862"/>
            <a:ext cx="182909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th-TH" b="1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ผลการเบิกจ่าย</a:t>
            </a:r>
          </a:p>
        </p:txBody>
      </p:sp>
      <p:sp>
        <p:nvSpPr>
          <p:cNvPr id="17" name="สี่เหลี่ยมผืนผ้ามุมมน 16"/>
          <p:cNvSpPr/>
          <p:nvPr/>
        </p:nvSpPr>
        <p:spPr>
          <a:xfrm>
            <a:off x="1426007" y="6140978"/>
            <a:ext cx="1584101" cy="453596"/>
          </a:xfrm>
          <a:prstGeom prst="roundRect">
            <a:avLst/>
          </a:prstGeom>
          <a:solidFill>
            <a:srgbClr val="FFE1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1" name="สี่เหลี่ยมผืนผ้า 10"/>
          <p:cNvSpPr/>
          <p:nvPr/>
        </p:nvSpPr>
        <p:spPr>
          <a:xfrm>
            <a:off x="1298797" y="6107223"/>
            <a:ext cx="182325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th-TH" b="1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ผลการใช้จ่าย</a:t>
            </a:r>
          </a:p>
        </p:txBody>
      </p:sp>
      <p:graphicFrame>
        <p:nvGraphicFramePr>
          <p:cNvPr id="16" name="ตาราง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1651303"/>
              </p:ext>
            </p:extLst>
          </p:nvPr>
        </p:nvGraphicFramePr>
        <p:xfrm>
          <a:off x="206063" y="1994158"/>
          <a:ext cx="9337182" cy="338711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90162">
                  <a:extLst>
                    <a:ext uri="{9D8B030D-6E8A-4147-A177-3AD203B41FA5}">
                      <a16:colId xmlns:a16="http://schemas.microsoft.com/office/drawing/2014/main" val="2869796918"/>
                    </a:ext>
                  </a:extLst>
                </a:gridCol>
                <a:gridCol w="1322232">
                  <a:extLst>
                    <a:ext uri="{9D8B030D-6E8A-4147-A177-3AD203B41FA5}">
                      <a16:colId xmlns:a16="http://schemas.microsoft.com/office/drawing/2014/main" val="3591495081"/>
                    </a:ext>
                  </a:extLst>
                </a:gridCol>
                <a:gridCol w="1060360">
                  <a:extLst>
                    <a:ext uri="{9D8B030D-6E8A-4147-A177-3AD203B41FA5}">
                      <a16:colId xmlns:a16="http://schemas.microsoft.com/office/drawing/2014/main" val="1226604920"/>
                    </a:ext>
                  </a:extLst>
                </a:gridCol>
                <a:gridCol w="1378039">
                  <a:extLst>
                    <a:ext uri="{9D8B030D-6E8A-4147-A177-3AD203B41FA5}">
                      <a16:colId xmlns:a16="http://schemas.microsoft.com/office/drawing/2014/main" val="1527931729"/>
                    </a:ext>
                  </a:extLst>
                </a:gridCol>
                <a:gridCol w="1996227">
                  <a:extLst>
                    <a:ext uri="{9D8B030D-6E8A-4147-A177-3AD203B41FA5}">
                      <a16:colId xmlns:a16="http://schemas.microsoft.com/office/drawing/2014/main" val="726161220"/>
                    </a:ext>
                  </a:extLst>
                </a:gridCol>
                <a:gridCol w="1790162">
                  <a:extLst>
                    <a:ext uri="{9D8B030D-6E8A-4147-A177-3AD203B41FA5}">
                      <a16:colId xmlns:a16="http://schemas.microsoft.com/office/drawing/2014/main" val="1885665669"/>
                    </a:ext>
                  </a:extLst>
                </a:gridCol>
              </a:tblGrid>
              <a:tr h="979369">
                <a:tc>
                  <a:txBody>
                    <a:bodyPr/>
                    <a:lstStyle/>
                    <a:p>
                      <a:pPr algn="ctr"/>
                      <a:endParaRPr lang="th-TH" sz="20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 algn="ctr"/>
                      <a:r>
                        <a:rPr lang="th-TH" sz="24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รายการ</a:t>
                      </a:r>
                      <a:endParaRPr lang="th-TH" sz="24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0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/>
                      </a:r>
                      <a:br>
                        <a:rPr lang="th-TH" sz="20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</a:br>
                      <a:r>
                        <a:rPr lang="th-TH" sz="24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งบประมาณ</a:t>
                      </a:r>
                      <a:endParaRPr lang="th-TH" sz="24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h-TH" sz="20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PO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h-TH" sz="20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h-TH" sz="240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uLnTx/>
                          <a:uFillTx/>
                        </a:rPr>
                        <a:t>เบิกจ่าย</a:t>
                      </a:r>
                      <a:endParaRPr kumimoji="0" lang="en-US" sz="2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uLnTx/>
                        <a:uFillTx/>
                        <a:latin typeface="TH SarabunPSK" panose="020B0500040200020003" pitchFamily="34" charset="-34"/>
                        <a:ea typeface="+mn-ea"/>
                        <a:cs typeface="TH SarabunPSK" panose="020B0500040200020003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h-TH" sz="20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h-TH" sz="240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uLnTx/>
                          <a:uFillTx/>
                        </a:rPr>
                        <a:t>ร้อยละการเบิกจ่าย</a:t>
                      </a:r>
                      <a:endParaRPr kumimoji="0" lang="th-TH" sz="2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uLnTx/>
                        <a:uFillTx/>
                        <a:latin typeface="TH SarabunPSK" panose="020B0500040200020003" pitchFamily="34" charset="-34"/>
                        <a:ea typeface="+mn-ea"/>
                        <a:cs typeface="TH SarabunPSK" panose="020B0500040200020003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h-TH" sz="20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h-TH" sz="240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uLnTx/>
                          <a:uFillTx/>
                        </a:rPr>
                        <a:t>ร้อยละการใช้จ่าย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2784473"/>
                  </a:ext>
                </a:extLst>
              </a:tr>
              <a:tr h="769444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th-TH" sz="28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รายจ่ายประจำ</a:t>
                      </a:r>
                      <a:endParaRPr lang="th-TH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h-TH" sz="105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  <a:p>
                      <a:pPr algn="ctr"/>
                      <a:r>
                        <a:rPr lang="th-TH" sz="32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1,609.56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h-TH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  <a:p>
                      <a:pPr algn="ctr"/>
                      <a:r>
                        <a:rPr lang="th-TH" sz="32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10.38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h-TH" sz="105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  <a:p>
                      <a:pPr algn="ctr"/>
                      <a:r>
                        <a:rPr lang="th-TH" sz="32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1,403.50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th-TH" sz="105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  <a:p>
                      <a:pPr algn="r"/>
                      <a:r>
                        <a:rPr lang="th-TH" sz="32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87.20</a:t>
                      </a:r>
                      <a:endParaRPr lang="th-TH" sz="28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th-TH" sz="105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  <a:p>
                      <a:pPr algn="r"/>
                      <a:r>
                        <a:rPr lang="th-TH" sz="32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87.84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2686122"/>
                  </a:ext>
                </a:extLst>
              </a:tr>
              <a:tr h="734896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th-TH" sz="28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รายจ่ายลงทุน</a:t>
                      </a:r>
                      <a:endParaRPr lang="th-TH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h-TH" sz="105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  <a:p>
                      <a:pPr algn="ctr"/>
                      <a:r>
                        <a:rPr lang="th-TH" sz="32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1,157.25</a:t>
                      </a:r>
                      <a:endParaRPr lang="th-TH" sz="36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h-TH" sz="105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  <a:p>
                      <a:pPr algn="ctr"/>
                      <a:r>
                        <a:rPr lang="th-TH" sz="32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290.88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h-TH" sz="105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  <a:p>
                      <a:pPr algn="ctr"/>
                      <a:r>
                        <a:rPr lang="th-TH" sz="32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798.25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th-TH" sz="105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  <a:p>
                      <a:pPr algn="r"/>
                      <a:r>
                        <a:rPr lang="th-TH" sz="32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68.98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th-TH" sz="105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  <a:p>
                      <a:pPr algn="r"/>
                      <a:r>
                        <a:rPr lang="th-TH" sz="32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94.11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8512559"/>
                  </a:ext>
                </a:extLst>
              </a:tr>
              <a:tr h="789646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th-TH" sz="2800" b="1" u="sng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ภาพรวม</a:t>
                      </a:r>
                      <a:endParaRPr lang="th-TH" sz="2800" b="1" u="sng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h-TH" sz="1050" b="1" u="sng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3200" b="1" u="sng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2,766.81</a:t>
                      </a:r>
                    </a:p>
                    <a:p>
                      <a:endParaRPr lang="th-TH" sz="1050" b="1" u="sng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h-TH" sz="1050" b="1" u="sng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3200" b="1" u="sng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301.26</a:t>
                      </a:r>
                    </a:p>
                    <a:p>
                      <a:endParaRPr lang="th-TH" sz="1050" b="1" u="sng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h-TH" sz="1050" b="1" u="sng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h-TH" sz="3200" b="1" u="sng" strike="noStrike" kern="1200" cap="none" spc="0" normalizeH="0" baseline="0" noProof="0" dirty="0">
                          <a:ln>
                            <a:noFill/>
                          </a:ln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uLnTx/>
                          <a:uFillTx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2,201.75</a:t>
                      </a:r>
                      <a:endParaRPr kumimoji="0" lang="th-TH" sz="3200" b="1" i="0" u="sng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uLnTx/>
                        <a:uFillTx/>
                        <a:latin typeface="TH SarabunPSK" panose="020B0500040200020003" pitchFamily="34" charset="-34"/>
                        <a:ea typeface="+mn-ea"/>
                        <a:cs typeface="TH SarabunPSK" panose="020B0500040200020003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th-TH" sz="1050" b="1" u="sng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  <a:p>
                      <a:pPr algn="r"/>
                      <a:r>
                        <a:rPr lang="th-TH" sz="3200" b="1" u="sng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79.58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th-TH" sz="1050" b="1" u="sng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  <a:p>
                      <a:pPr algn="r"/>
                      <a:r>
                        <a:rPr lang="th-TH" sz="3200" b="1" u="sng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90.47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8251177"/>
                  </a:ext>
                </a:extLst>
              </a:tr>
            </a:tbl>
          </a:graphicData>
        </a:graphic>
      </p:graphicFrame>
      <p:sp>
        <p:nvSpPr>
          <p:cNvPr id="15" name="สี่เหลี่ยมผืนผ้า 14"/>
          <p:cNvSpPr/>
          <p:nvPr/>
        </p:nvSpPr>
        <p:spPr>
          <a:xfrm>
            <a:off x="8147960" y="1606200"/>
            <a:ext cx="1395285" cy="27246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eaLnBrk="0" hangingPunct="0"/>
            <a:r>
              <a:rPr lang="th-TH" sz="1800" b="1" dirty="0">
                <a:solidFill>
                  <a:schemeClr val="tx1"/>
                </a:solidFill>
              </a:rPr>
              <a:t>หน่วย </a:t>
            </a:r>
            <a:r>
              <a:rPr lang="en-US" sz="1800" b="1" dirty="0">
                <a:solidFill>
                  <a:schemeClr val="tx1"/>
                </a:solidFill>
              </a:rPr>
              <a:t>: </a:t>
            </a:r>
            <a:r>
              <a:rPr lang="th-TH" sz="1800" b="1" dirty="0">
                <a:solidFill>
                  <a:schemeClr val="tx1"/>
                </a:solidFill>
              </a:rPr>
              <a:t>ล้านบาท</a:t>
            </a:r>
            <a:endParaRPr lang="en-US" sz="1800" b="1" dirty="0">
              <a:solidFill>
                <a:schemeClr val="tx1"/>
              </a:solidFill>
            </a:endParaRPr>
          </a:p>
        </p:txBody>
      </p:sp>
      <p:pic>
        <p:nvPicPr>
          <p:cNvPr id="28" name="Picture 2" descr="ภาพกราฟ PNG, รูป, เวกเตอร์และไฟล์ PSD | ดาวน์โหลดฟรีบน Pngtree">
            <a:extLst>
              <a:ext uri="{FF2B5EF4-FFF2-40B4-BE49-F238E27FC236}">
                <a16:creationId xmlns:a16="http://schemas.microsoft.com/office/drawing/2014/main" id="{EF177503-5CE9-F7CF-68FB-77CF1B0AF3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778" b="89778" l="8889" r="95111">
                        <a14:foregroundMark x1="27910" y1="57079" x2="8889" y2="65333"/>
                        <a14:foregroundMark x1="8889" y1="65333" x2="35556" y2="82667"/>
                        <a14:foregroundMark x1="35556" y1="82667" x2="84000" y2="77778"/>
                        <a14:foregroundMark x1="79199" y1="38341" x2="77778" y2="26667"/>
                        <a14:foregroundMark x1="84000" y1="77778" x2="82215" y2="63113"/>
                        <a14:foregroundMark x1="87160" y1="68085" x2="90667" y2="74222"/>
                        <a14:foregroundMark x1="83982" y1="62524" x2="85345" y2="64909"/>
                        <a14:foregroundMark x1="92092" y1="67928" x2="95111" y2="72889"/>
                        <a14:backgroundMark x1="16889" y1="47556" x2="64444" y2="28444"/>
                        <a14:backgroundMark x1="64444" y1="28444" x2="31397" y2="53895"/>
                        <a14:backgroundMark x1="29890" y1="52144" x2="36000" y2="43111"/>
                        <a14:backgroundMark x1="80889" y1="37778" x2="88889" y2="60889"/>
                        <a14:backgroundMark x1="88889" y1="60889" x2="95556" y2="64000"/>
                        <a14:backgroundMark x1="69778" y1="33333" x2="72444" y2="59556"/>
                        <a14:backgroundMark x1="61778" y1="40444" x2="63556" y2="55111"/>
                        <a14:backgroundMark x1="52889" y1="45333" x2="53333" y2="49778"/>
                        <a14:backgroundMark x1="36000" y1="58667" x2="27111" y2="55556"/>
                        <a14:backgroundMark x1="79556" y1="40889" x2="79111" y2="346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7197" y="5491171"/>
            <a:ext cx="1366829" cy="13668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แผนผังลำดับงาน: แยก 19">
            <a:extLst>
              <a:ext uri="{FF2B5EF4-FFF2-40B4-BE49-F238E27FC236}">
                <a16:creationId xmlns:a16="http://schemas.microsoft.com/office/drawing/2014/main" id="{6E3D6FEA-F2BB-9CE0-7DB4-06D18179CDD2}"/>
              </a:ext>
            </a:extLst>
          </p:cNvPr>
          <p:cNvSpPr/>
          <p:nvPr/>
        </p:nvSpPr>
        <p:spPr>
          <a:xfrm flipV="1">
            <a:off x="5970369" y="3103272"/>
            <a:ext cx="881193" cy="646716"/>
          </a:xfrm>
          <a:prstGeom prst="flowChartExtract">
            <a:avLst/>
          </a:prstGeom>
          <a:gradFill flip="none" rotWithShape="1">
            <a:gsLst>
              <a:gs pos="0">
                <a:srgbClr val="FF3300">
                  <a:tint val="66000"/>
                  <a:satMod val="160000"/>
                </a:srgbClr>
              </a:gs>
              <a:gs pos="50000">
                <a:srgbClr val="FF3300">
                  <a:tint val="44500"/>
                  <a:satMod val="160000"/>
                </a:srgbClr>
              </a:gs>
              <a:gs pos="100000">
                <a:srgbClr val="FF3300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3" name="กล่องข้อความ 2"/>
          <p:cNvSpPr txBox="1"/>
          <p:nvPr/>
        </p:nvSpPr>
        <p:spPr>
          <a:xfrm>
            <a:off x="6017815" y="3042036"/>
            <a:ext cx="9015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400" b="1" dirty="0">
                <a:solidFill>
                  <a:srgbClr val="FF0000"/>
                </a:solidFill>
                <a:latin typeface="TH SarabunPSK" panose="020B0500040200020003" pitchFamily="34" charset="-34"/>
              </a:rPr>
              <a:t>-10.80</a:t>
            </a:r>
          </a:p>
        </p:txBody>
      </p:sp>
      <p:sp>
        <p:nvSpPr>
          <p:cNvPr id="18" name="แผนผังลำดับงาน: แยก 19">
            <a:extLst>
              <a:ext uri="{FF2B5EF4-FFF2-40B4-BE49-F238E27FC236}">
                <a16:creationId xmlns:a16="http://schemas.microsoft.com/office/drawing/2014/main" id="{5C6EC332-DA4C-08FE-01AD-43D5FD4D1B11}"/>
              </a:ext>
            </a:extLst>
          </p:cNvPr>
          <p:cNvSpPr/>
          <p:nvPr/>
        </p:nvSpPr>
        <p:spPr>
          <a:xfrm flipV="1">
            <a:off x="6053069" y="3865482"/>
            <a:ext cx="788328" cy="629874"/>
          </a:xfrm>
          <a:prstGeom prst="flowChartExtract">
            <a:avLst/>
          </a:prstGeom>
          <a:gradFill flip="none" rotWithShape="1">
            <a:gsLst>
              <a:gs pos="0">
                <a:srgbClr val="FF3300">
                  <a:tint val="66000"/>
                  <a:satMod val="160000"/>
                </a:srgbClr>
              </a:gs>
              <a:gs pos="50000">
                <a:srgbClr val="FF3300">
                  <a:tint val="44500"/>
                  <a:satMod val="160000"/>
                </a:srgbClr>
              </a:gs>
              <a:gs pos="100000">
                <a:srgbClr val="FF3300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3" name="กล่องข้อความ 2">
            <a:extLst>
              <a:ext uri="{FF2B5EF4-FFF2-40B4-BE49-F238E27FC236}">
                <a16:creationId xmlns:a16="http://schemas.microsoft.com/office/drawing/2014/main" id="{DBD205C6-5A08-BBD0-7DB1-C8B05B31D4BC}"/>
              </a:ext>
            </a:extLst>
          </p:cNvPr>
          <p:cNvSpPr txBox="1"/>
          <p:nvPr/>
        </p:nvSpPr>
        <p:spPr>
          <a:xfrm>
            <a:off x="6121253" y="3826665"/>
            <a:ext cx="9015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400" b="1" dirty="0">
                <a:solidFill>
                  <a:srgbClr val="FF0000"/>
                </a:solidFill>
                <a:latin typeface="TH SarabunPSK" panose="020B0500040200020003" pitchFamily="34" charset="-34"/>
              </a:rPr>
              <a:t>-6.02</a:t>
            </a:r>
          </a:p>
        </p:txBody>
      </p:sp>
      <p:sp>
        <p:nvSpPr>
          <p:cNvPr id="22" name="แผนผังลำดับงาน: แยก 19">
            <a:extLst>
              <a:ext uri="{FF2B5EF4-FFF2-40B4-BE49-F238E27FC236}">
                <a16:creationId xmlns:a16="http://schemas.microsoft.com/office/drawing/2014/main" id="{5B9C2B68-D15E-0511-813B-E07633EA4FF6}"/>
              </a:ext>
            </a:extLst>
          </p:cNvPr>
          <p:cNvSpPr/>
          <p:nvPr/>
        </p:nvSpPr>
        <p:spPr>
          <a:xfrm flipV="1">
            <a:off x="6051231" y="4678895"/>
            <a:ext cx="788328" cy="629874"/>
          </a:xfrm>
          <a:prstGeom prst="flowChartExtract">
            <a:avLst/>
          </a:prstGeom>
          <a:gradFill flip="none" rotWithShape="1">
            <a:gsLst>
              <a:gs pos="0">
                <a:srgbClr val="FF3300">
                  <a:tint val="66000"/>
                  <a:satMod val="160000"/>
                </a:srgbClr>
              </a:gs>
              <a:gs pos="50000">
                <a:srgbClr val="FF3300">
                  <a:tint val="44500"/>
                  <a:satMod val="160000"/>
                </a:srgbClr>
              </a:gs>
              <a:gs pos="100000">
                <a:srgbClr val="FF3300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24" name="กล่องข้อความ 2">
            <a:extLst>
              <a:ext uri="{FF2B5EF4-FFF2-40B4-BE49-F238E27FC236}">
                <a16:creationId xmlns:a16="http://schemas.microsoft.com/office/drawing/2014/main" id="{6E83B9DE-909B-7217-7FDC-9736AAC93564}"/>
              </a:ext>
            </a:extLst>
          </p:cNvPr>
          <p:cNvSpPr txBox="1"/>
          <p:nvPr/>
        </p:nvSpPr>
        <p:spPr>
          <a:xfrm>
            <a:off x="6072438" y="4627313"/>
            <a:ext cx="838396" cy="459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400" b="1" dirty="0">
                <a:solidFill>
                  <a:srgbClr val="FF0000"/>
                </a:solidFill>
                <a:latin typeface="TH SarabunPSK" panose="020B0500040200020003" pitchFamily="34" charset="-34"/>
              </a:rPr>
              <a:t>-13.42</a:t>
            </a:r>
          </a:p>
        </p:txBody>
      </p:sp>
      <p:sp>
        <p:nvSpPr>
          <p:cNvPr id="19" name="แผนผังลำดับงาน: แยก 19">
            <a:extLst>
              <a:ext uri="{FF2B5EF4-FFF2-40B4-BE49-F238E27FC236}">
                <a16:creationId xmlns:a16="http://schemas.microsoft.com/office/drawing/2014/main" id="{A1197D81-EA76-4401-1EEE-9C1C2E1366F5}"/>
              </a:ext>
            </a:extLst>
          </p:cNvPr>
          <p:cNvSpPr/>
          <p:nvPr/>
        </p:nvSpPr>
        <p:spPr>
          <a:xfrm flipV="1">
            <a:off x="7797337" y="3079400"/>
            <a:ext cx="881193" cy="646716"/>
          </a:xfrm>
          <a:prstGeom prst="flowChartExtract">
            <a:avLst/>
          </a:prstGeom>
          <a:gradFill flip="none" rotWithShape="1">
            <a:gsLst>
              <a:gs pos="0">
                <a:srgbClr val="FF3300">
                  <a:tint val="66000"/>
                  <a:satMod val="160000"/>
                </a:srgbClr>
              </a:gs>
              <a:gs pos="50000">
                <a:srgbClr val="FF3300">
                  <a:tint val="44500"/>
                  <a:satMod val="160000"/>
                </a:srgbClr>
              </a:gs>
              <a:gs pos="100000">
                <a:srgbClr val="FF3300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20" name="กล่องข้อความ 2">
            <a:extLst>
              <a:ext uri="{FF2B5EF4-FFF2-40B4-BE49-F238E27FC236}">
                <a16:creationId xmlns:a16="http://schemas.microsoft.com/office/drawing/2014/main" id="{D5B0B4C4-7D5C-A93A-A665-3A74DC64214E}"/>
              </a:ext>
            </a:extLst>
          </p:cNvPr>
          <p:cNvSpPr txBox="1"/>
          <p:nvPr/>
        </p:nvSpPr>
        <p:spPr>
          <a:xfrm>
            <a:off x="7878199" y="2997841"/>
            <a:ext cx="9015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400" b="1" dirty="0">
                <a:solidFill>
                  <a:srgbClr val="FF0000"/>
                </a:solidFill>
                <a:latin typeface="TH SarabunPSK" panose="020B0500040200020003" pitchFamily="34" charset="-34"/>
              </a:rPr>
              <a:t>-12.16</a:t>
            </a:r>
          </a:p>
        </p:txBody>
      </p:sp>
      <p:sp>
        <p:nvSpPr>
          <p:cNvPr id="21" name="แผนผังลำดับงาน: แยก 19">
            <a:extLst>
              <a:ext uri="{FF2B5EF4-FFF2-40B4-BE49-F238E27FC236}">
                <a16:creationId xmlns:a16="http://schemas.microsoft.com/office/drawing/2014/main" id="{1907F7BC-D3BA-EE6C-26BB-1FC5A2C05450}"/>
              </a:ext>
            </a:extLst>
          </p:cNvPr>
          <p:cNvSpPr/>
          <p:nvPr/>
        </p:nvSpPr>
        <p:spPr>
          <a:xfrm flipV="1">
            <a:off x="7880037" y="3841610"/>
            <a:ext cx="788328" cy="629874"/>
          </a:xfrm>
          <a:prstGeom prst="flowChartExtract">
            <a:avLst/>
          </a:prstGeom>
          <a:gradFill flip="none" rotWithShape="1">
            <a:gsLst>
              <a:gs pos="0">
                <a:srgbClr val="FF3300">
                  <a:tint val="66000"/>
                  <a:satMod val="160000"/>
                </a:srgbClr>
              </a:gs>
              <a:gs pos="50000">
                <a:srgbClr val="FF3300">
                  <a:tint val="44500"/>
                  <a:satMod val="160000"/>
                </a:srgbClr>
              </a:gs>
              <a:gs pos="100000">
                <a:srgbClr val="FF3300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29" name="กล่องข้อความ 2">
            <a:extLst>
              <a:ext uri="{FF2B5EF4-FFF2-40B4-BE49-F238E27FC236}">
                <a16:creationId xmlns:a16="http://schemas.microsoft.com/office/drawing/2014/main" id="{012A877C-3EE3-5415-5D38-9CD6AB45CF45}"/>
              </a:ext>
            </a:extLst>
          </p:cNvPr>
          <p:cNvSpPr txBox="1"/>
          <p:nvPr/>
        </p:nvSpPr>
        <p:spPr>
          <a:xfrm>
            <a:off x="7948221" y="3802793"/>
            <a:ext cx="9015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400" b="1" dirty="0">
                <a:solidFill>
                  <a:srgbClr val="FF0000"/>
                </a:solidFill>
                <a:latin typeface="TH SarabunPSK" panose="020B0500040200020003" pitchFamily="34" charset="-34"/>
              </a:rPr>
              <a:t>-5.89</a:t>
            </a:r>
          </a:p>
        </p:txBody>
      </p:sp>
      <p:sp>
        <p:nvSpPr>
          <p:cNvPr id="30" name="แผนผังลำดับงาน: แยก 19">
            <a:extLst>
              <a:ext uri="{FF2B5EF4-FFF2-40B4-BE49-F238E27FC236}">
                <a16:creationId xmlns:a16="http://schemas.microsoft.com/office/drawing/2014/main" id="{C71B7B80-F7C5-5243-2AA2-3C0F6251C45B}"/>
              </a:ext>
            </a:extLst>
          </p:cNvPr>
          <p:cNvSpPr/>
          <p:nvPr/>
        </p:nvSpPr>
        <p:spPr>
          <a:xfrm flipV="1">
            <a:off x="7878199" y="4655023"/>
            <a:ext cx="788328" cy="629874"/>
          </a:xfrm>
          <a:prstGeom prst="flowChartExtract">
            <a:avLst/>
          </a:prstGeom>
          <a:gradFill flip="none" rotWithShape="1">
            <a:gsLst>
              <a:gs pos="0">
                <a:srgbClr val="FF3300">
                  <a:tint val="66000"/>
                  <a:satMod val="160000"/>
                </a:srgbClr>
              </a:gs>
              <a:gs pos="50000">
                <a:srgbClr val="FF3300">
                  <a:tint val="44500"/>
                  <a:satMod val="160000"/>
                </a:srgbClr>
              </a:gs>
              <a:gs pos="100000">
                <a:srgbClr val="FF3300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31" name="กล่องข้อความ 2">
            <a:extLst>
              <a:ext uri="{FF2B5EF4-FFF2-40B4-BE49-F238E27FC236}">
                <a16:creationId xmlns:a16="http://schemas.microsoft.com/office/drawing/2014/main" id="{9A34EB65-FE73-A4D8-A07D-D5BCD6A6AFE3}"/>
              </a:ext>
            </a:extLst>
          </p:cNvPr>
          <p:cNvSpPr txBox="1"/>
          <p:nvPr/>
        </p:nvSpPr>
        <p:spPr>
          <a:xfrm>
            <a:off x="7971069" y="4596935"/>
            <a:ext cx="9015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400" b="1" dirty="0">
                <a:solidFill>
                  <a:srgbClr val="FF0000"/>
                </a:solidFill>
                <a:latin typeface="TH SarabunPSK" panose="020B0500040200020003" pitchFamily="34" charset="-34"/>
              </a:rPr>
              <a:t>-9.53</a:t>
            </a:r>
          </a:p>
        </p:txBody>
      </p:sp>
    </p:spTree>
    <p:extLst>
      <p:ext uri="{BB962C8B-B14F-4D97-AF65-F5344CB8AC3E}">
        <p14:creationId xmlns:p14="http://schemas.microsoft.com/office/powerpoint/2010/main" val="21447979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Accountant calculating profit with financial analysis graph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906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สี่เหลี่ยมผืนผ้า 3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accent1">
              <a:lumMod val="40000"/>
              <a:lumOff val="60000"/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5" name="สี่เหลี่ยมผืนผ้ามุมมน 4"/>
          <p:cNvSpPr/>
          <p:nvPr/>
        </p:nvSpPr>
        <p:spPr>
          <a:xfrm>
            <a:off x="206062" y="219011"/>
            <a:ext cx="9427335" cy="1283672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7" name="กล่องข้อความ 6"/>
          <p:cNvSpPr txBox="1"/>
          <p:nvPr/>
        </p:nvSpPr>
        <p:spPr>
          <a:xfrm>
            <a:off x="1210614" y="236209"/>
            <a:ext cx="833263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4000" b="1" dirty="0"/>
              <a:t>ผลการใช้จ่ายเงินงบประมาณรายจ่าย</a:t>
            </a:r>
            <a:r>
              <a:rPr lang="th-TH" sz="4000" b="1" dirty="0">
                <a:solidFill>
                  <a:srgbClr val="FF0000"/>
                </a:solidFill>
              </a:rPr>
              <a:t>(งบกรมจังหวัด)</a:t>
            </a:r>
          </a:p>
          <a:p>
            <a:pPr algn="ctr"/>
            <a:r>
              <a:rPr lang="th-TH" sz="4000" b="1" dirty="0"/>
              <a:t>ข้อมูล ณ วันที่ 19 สิงหาคม 2565 </a:t>
            </a:r>
          </a:p>
        </p:txBody>
      </p:sp>
      <p:pic>
        <p:nvPicPr>
          <p:cNvPr id="6" name="Picture 2" descr="ผลการค้นหารูปภาพสำหรับ ตราสัญลักษณ์ กรมบัญชีกลาง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911" y="319688"/>
            <a:ext cx="936104" cy="10793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สี่เหลี่ยมผืนผ้ามุมมน 8"/>
          <p:cNvSpPr/>
          <p:nvPr/>
        </p:nvSpPr>
        <p:spPr>
          <a:xfrm>
            <a:off x="1328015" y="5487547"/>
            <a:ext cx="8215230" cy="1224191"/>
          </a:xfrm>
          <a:prstGeom prst="roundRect">
            <a:avLst/>
          </a:prstGeom>
          <a:solidFill>
            <a:srgbClr val="E9E9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8" name="สี่เหลี่ยมผืนผ้า 7"/>
          <p:cNvSpPr/>
          <p:nvPr/>
        </p:nvSpPr>
        <p:spPr>
          <a:xfrm>
            <a:off x="3003855" y="5583874"/>
            <a:ext cx="671451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2E2D55"/>
                </a:solidFill>
                <a:latin typeface="TH SarabunPSK" pitchFamily="34" charset="-34"/>
                <a:cs typeface="TH SarabunPSK" pitchFamily="34" charset="-34"/>
              </a:rPr>
              <a:t>: </a:t>
            </a:r>
            <a:r>
              <a:rPr lang="th-TH" b="1" dirty="0">
                <a:solidFill>
                  <a:srgbClr val="2E2D55"/>
                </a:solidFill>
                <a:latin typeface="TH SarabunPSK" pitchFamily="34" charset="-34"/>
                <a:cs typeface="TH SarabunPSK" pitchFamily="34" charset="-34"/>
              </a:rPr>
              <a:t>ภาพรวม เป็นลำดับที่  </a:t>
            </a:r>
            <a:r>
              <a:rPr lang="th-TH" b="1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6 </a:t>
            </a:r>
            <a:r>
              <a:rPr lang="th-TH" b="1" dirty="0">
                <a:solidFill>
                  <a:srgbClr val="2E2D55"/>
                </a:solidFill>
                <a:latin typeface="TH SarabunPSK" pitchFamily="34" charset="-34"/>
                <a:cs typeface="TH SarabunPSK" pitchFamily="34" charset="-34"/>
              </a:rPr>
              <a:t>ของประเทศ และลำดับที่ </a:t>
            </a:r>
            <a:r>
              <a:rPr lang="th-TH" b="1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1</a:t>
            </a:r>
            <a:r>
              <a:rPr lang="th-TH" b="1" dirty="0">
                <a:solidFill>
                  <a:schemeClr val="accent1">
                    <a:lumMod val="75000"/>
                  </a:schemeClr>
                </a:solidFill>
                <a:latin typeface="TH SarabunPSK" pitchFamily="34" charset="-34"/>
                <a:cs typeface="TH SarabunPSK" pitchFamily="34" charset="-34"/>
              </a:rPr>
              <a:t> </a:t>
            </a:r>
            <a:r>
              <a:rPr lang="th-TH" b="1" dirty="0">
                <a:solidFill>
                  <a:srgbClr val="2E2D55"/>
                </a:solidFill>
                <a:latin typeface="TH SarabunPSK" pitchFamily="34" charset="-34"/>
                <a:cs typeface="TH SarabunPSK" pitchFamily="34" charset="-34"/>
              </a:rPr>
              <a:t>ของภาคใต้</a:t>
            </a:r>
          </a:p>
        </p:txBody>
      </p:sp>
      <p:sp>
        <p:nvSpPr>
          <p:cNvPr id="12" name="สี่เหลี่ยมผืนผ้า 11"/>
          <p:cNvSpPr/>
          <p:nvPr/>
        </p:nvSpPr>
        <p:spPr>
          <a:xfrm>
            <a:off x="2976072" y="6126905"/>
            <a:ext cx="657216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2E2D55"/>
                </a:solidFill>
                <a:latin typeface="TH SarabunPSK" pitchFamily="34" charset="-34"/>
                <a:cs typeface="TH SarabunPSK" pitchFamily="34" charset="-34"/>
              </a:rPr>
              <a:t>: </a:t>
            </a:r>
            <a:r>
              <a:rPr lang="th-TH" b="1" dirty="0">
                <a:solidFill>
                  <a:srgbClr val="2E2D55"/>
                </a:solidFill>
                <a:latin typeface="TH SarabunPSK" pitchFamily="34" charset="-34"/>
                <a:cs typeface="TH SarabunPSK" pitchFamily="34" charset="-34"/>
              </a:rPr>
              <a:t>ภาพรวม เป็นลำดับที่ </a:t>
            </a:r>
            <a:r>
              <a:rPr lang="th-TH" b="1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15</a:t>
            </a:r>
            <a:r>
              <a:rPr lang="th-TH" b="1" dirty="0">
                <a:solidFill>
                  <a:srgbClr val="2E2D55"/>
                </a:solidFill>
                <a:latin typeface="TH SarabunPSK" pitchFamily="34" charset="-34"/>
                <a:cs typeface="TH SarabunPSK" pitchFamily="34" charset="-34"/>
              </a:rPr>
              <a:t> ของประเทศ และลำดับที่ </a:t>
            </a:r>
            <a:r>
              <a:rPr lang="th-TH" b="1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2</a:t>
            </a:r>
            <a:r>
              <a:rPr lang="th-TH" b="1" dirty="0">
                <a:solidFill>
                  <a:srgbClr val="2E2D55"/>
                </a:solidFill>
                <a:latin typeface="TH SarabunPSK" pitchFamily="34" charset="-34"/>
                <a:cs typeface="TH SarabunPSK" pitchFamily="34" charset="-34"/>
              </a:rPr>
              <a:t> ของภาคใต้</a:t>
            </a:r>
          </a:p>
        </p:txBody>
      </p:sp>
      <p:sp>
        <p:nvSpPr>
          <p:cNvPr id="14" name="สี่เหลี่ยมผืนผ้ามุมมน 13"/>
          <p:cNvSpPr/>
          <p:nvPr/>
        </p:nvSpPr>
        <p:spPr>
          <a:xfrm>
            <a:off x="1445565" y="5685427"/>
            <a:ext cx="1584101" cy="429815"/>
          </a:xfrm>
          <a:prstGeom prst="roundRect">
            <a:avLst/>
          </a:prstGeom>
          <a:solidFill>
            <a:srgbClr val="FFE1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0" name="สี่เหลี่ยมผืนผ้า 9"/>
          <p:cNvSpPr/>
          <p:nvPr/>
        </p:nvSpPr>
        <p:spPr>
          <a:xfrm>
            <a:off x="1334508" y="5614681"/>
            <a:ext cx="182909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th-TH" b="1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ผลการเบิกจ่าย</a:t>
            </a:r>
          </a:p>
        </p:txBody>
      </p:sp>
      <p:sp>
        <p:nvSpPr>
          <p:cNvPr id="17" name="สี่เหลี่ยมผืนผ้ามุมมน 16"/>
          <p:cNvSpPr/>
          <p:nvPr/>
        </p:nvSpPr>
        <p:spPr>
          <a:xfrm>
            <a:off x="1426271" y="6216795"/>
            <a:ext cx="1584101" cy="399410"/>
          </a:xfrm>
          <a:prstGeom prst="roundRect">
            <a:avLst/>
          </a:prstGeom>
          <a:solidFill>
            <a:srgbClr val="FFE1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1" name="สี่เหลี่ยมผืนผ้า 10"/>
          <p:cNvSpPr/>
          <p:nvPr/>
        </p:nvSpPr>
        <p:spPr>
          <a:xfrm>
            <a:off x="1287186" y="6154890"/>
            <a:ext cx="182325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th-TH" b="1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ผลการใช้จ่าย</a:t>
            </a:r>
          </a:p>
        </p:txBody>
      </p:sp>
      <p:graphicFrame>
        <p:nvGraphicFramePr>
          <p:cNvPr id="16" name="ตาราง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98130737"/>
              </p:ext>
            </p:extLst>
          </p:nvPr>
        </p:nvGraphicFramePr>
        <p:xfrm>
          <a:off x="206063" y="1994158"/>
          <a:ext cx="9337182" cy="3387113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712889">
                  <a:extLst>
                    <a:ext uri="{9D8B030D-6E8A-4147-A177-3AD203B41FA5}">
                      <a16:colId xmlns:a16="http://schemas.microsoft.com/office/drawing/2014/main" val="2869796918"/>
                    </a:ext>
                  </a:extLst>
                </a:gridCol>
                <a:gridCol w="1399505">
                  <a:extLst>
                    <a:ext uri="{9D8B030D-6E8A-4147-A177-3AD203B41FA5}">
                      <a16:colId xmlns:a16="http://schemas.microsoft.com/office/drawing/2014/main" val="3591495081"/>
                    </a:ext>
                  </a:extLst>
                </a:gridCol>
                <a:gridCol w="1214907">
                  <a:extLst>
                    <a:ext uri="{9D8B030D-6E8A-4147-A177-3AD203B41FA5}">
                      <a16:colId xmlns:a16="http://schemas.microsoft.com/office/drawing/2014/main" val="1226604920"/>
                    </a:ext>
                  </a:extLst>
                </a:gridCol>
                <a:gridCol w="1223492">
                  <a:extLst>
                    <a:ext uri="{9D8B030D-6E8A-4147-A177-3AD203B41FA5}">
                      <a16:colId xmlns:a16="http://schemas.microsoft.com/office/drawing/2014/main" val="1527931729"/>
                    </a:ext>
                  </a:extLst>
                </a:gridCol>
                <a:gridCol w="1996227">
                  <a:extLst>
                    <a:ext uri="{9D8B030D-6E8A-4147-A177-3AD203B41FA5}">
                      <a16:colId xmlns:a16="http://schemas.microsoft.com/office/drawing/2014/main" val="726161220"/>
                    </a:ext>
                  </a:extLst>
                </a:gridCol>
                <a:gridCol w="1790162">
                  <a:extLst>
                    <a:ext uri="{9D8B030D-6E8A-4147-A177-3AD203B41FA5}">
                      <a16:colId xmlns:a16="http://schemas.microsoft.com/office/drawing/2014/main" val="1885665669"/>
                    </a:ext>
                  </a:extLst>
                </a:gridCol>
              </a:tblGrid>
              <a:tr h="979369">
                <a:tc>
                  <a:txBody>
                    <a:bodyPr/>
                    <a:lstStyle/>
                    <a:p>
                      <a:pPr algn="ctr"/>
                      <a:endParaRPr lang="th-TH" sz="20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 algn="ctr"/>
                      <a:r>
                        <a:rPr lang="th-TH" sz="24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รายการ</a:t>
                      </a:r>
                      <a:endParaRPr lang="th-TH" sz="24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0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/>
                      </a:r>
                      <a:br>
                        <a:rPr lang="th-TH" sz="20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</a:br>
                      <a:r>
                        <a:rPr lang="th-TH" sz="24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งบประมาณ</a:t>
                      </a:r>
                      <a:endParaRPr lang="th-TH" sz="24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h-TH" sz="20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PO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h-TH" sz="20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h-TH" sz="240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uLnTx/>
                          <a:uFillTx/>
                        </a:rPr>
                        <a:t>เบิกจ่าย</a:t>
                      </a:r>
                      <a:endParaRPr kumimoji="0" lang="en-US" sz="2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uLnTx/>
                        <a:uFillTx/>
                        <a:latin typeface="TH SarabunPSK" panose="020B0500040200020003" pitchFamily="34" charset="-34"/>
                        <a:ea typeface="+mn-ea"/>
                        <a:cs typeface="TH SarabunPSK" panose="020B0500040200020003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h-TH" sz="20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h-TH" sz="240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uLnTx/>
                          <a:uFillTx/>
                        </a:rPr>
                        <a:t>ร้อยละการเบิกจ่าย</a:t>
                      </a:r>
                      <a:endParaRPr kumimoji="0" lang="th-TH" sz="2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uLnTx/>
                        <a:uFillTx/>
                        <a:latin typeface="TH SarabunPSK" panose="020B0500040200020003" pitchFamily="34" charset="-34"/>
                        <a:ea typeface="+mn-ea"/>
                        <a:cs typeface="TH SarabunPSK" panose="020B0500040200020003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h-TH" sz="20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h-TH" sz="240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uLnTx/>
                          <a:uFillTx/>
                        </a:rPr>
                        <a:t>ร้อยละการใช้จ่าย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2784473"/>
                  </a:ext>
                </a:extLst>
              </a:tr>
              <a:tr h="769444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th-TH" sz="2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รายจ่ายประจำ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h-TH" sz="105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anose="020B0500040200020003" pitchFamily="34" charset="-34"/>
                        <a:cs typeface="+mn-cs"/>
                      </a:endParaRPr>
                    </a:p>
                    <a:p>
                      <a:pPr algn="ctr"/>
                      <a:r>
                        <a:rPr lang="th-TH" sz="32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anose="020B0500040200020003" pitchFamily="34" charset="-34"/>
                          <a:cs typeface="+mn-cs"/>
                        </a:rPr>
                        <a:t>15.85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h-TH" sz="11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cs typeface="+mn-cs"/>
                      </a:endParaRPr>
                    </a:p>
                    <a:p>
                      <a:pPr algn="ctr"/>
                      <a:r>
                        <a:rPr lang="th-TH" sz="32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anose="020B0500040200020003" pitchFamily="34" charset="-34"/>
                          <a:cs typeface="+mn-cs"/>
                        </a:rPr>
                        <a:t>0.04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h-TH" sz="105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cs typeface="+mn-cs"/>
                      </a:endParaRPr>
                    </a:p>
                    <a:p>
                      <a:pPr algn="ctr"/>
                      <a:r>
                        <a:rPr lang="th-TH" sz="32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anose="020B0500040200020003" pitchFamily="34" charset="-34"/>
                          <a:cs typeface="+mn-cs"/>
                        </a:rPr>
                        <a:t>8.95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th-TH" sz="105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cs typeface="+mn-cs"/>
                      </a:endParaRPr>
                    </a:p>
                    <a:p>
                      <a:pPr algn="r"/>
                      <a:r>
                        <a:rPr lang="th-TH" sz="32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anose="020B0500040200020003" pitchFamily="34" charset="-34"/>
                          <a:cs typeface="+mn-cs"/>
                        </a:rPr>
                        <a:t>56.44</a:t>
                      </a:r>
                      <a:endParaRPr lang="th-TH" sz="28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anose="020B0500040200020003" pitchFamily="34" charset="-34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th-TH" sz="105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cs typeface="+mn-cs"/>
                      </a:endParaRPr>
                    </a:p>
                    <a:p>
                      <a:pPr algn="r"/>
                      <a:r>
                        <a:rPr lang="th-TH" sz="32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cs typeface="+mn-cs"/>
                        </a:rPr>
                        <a:t>74.70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2686122"/>
                  </a:ext>
                </a:extLst>
              </a:tr>
              <a:tr h="734896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th-TH" sz="2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รายจ่ายลงทุน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h-TH" sz="105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cs typeface="+mn-cs"/>
                      </a:endParaRPr>
                    </a:p>
                    <a:p>
                      <a:pPr algn="ctr"/>
                      <a:r>
                        <a:rPr lang="th-TH" sz="32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cs typeface="+mn-cs"/>
                        </a:rPr>
                        <a:t>86.68</a:t>
                      </a:r>
                      <a:endParaRPr lang="th-TH" sz="36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h-TH" sz="105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cs typeface="+mn-cs"/>
                      </a:endParaRPr>
                    </a:p>
                    <a:p>
                      <a:pPr algn="ctr"/>
                      <a:r>
                        <a:rPr lang="th-TH" sz="32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anose="020B0500040200020003" pitchFamily="34" charset="-34"/>
                          <a:cs typeface="+mn-cs"/>
                        </a:rPr>
                        <a:t>9.45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h-TH" sz="105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cs typeface="+mn-cs"/>
                      </a:endParaRPr>
                    </a:p>
                    <a:p>
                      <a:pPr algn="ctr"/>
                      <a:r>
                        <a:rPr lang="th-TH" sz="32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anose="020B0500040200020003" pitchFamily="34" charset="-34"/>
                          <a:cs typeface="+mn-cs"/>
                        </a:rPr>
                        <a:t>76.78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th-TH" sz="105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cs typeface="+mn-cs"/>
                      </a:endParaRPr>
                    </a:p>
                    <a:p>
                      <a:pPr algn="r"/>
                      <a:r>
                        <a:rPr lang="th-TH" sz="32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anose="020B0500040200020003" pitchFamily="34" charset="-34"/>
                          <a:cs typeface="+mn-cs"/>
                        </a:rPr>
                        <a:t>88.58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th-TH" sz="105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cs typeface="+mn-cs"/>
                      </a:endParaRPr>
                    </a:p>
                    <a:p>
                      <a:pPr algn="r"/>
                      <a:r>
                        <a:rPr lang="th-TH" sz="32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anose="020B0500040200020003" pitchFamily="34" charset="-34"/>
                          <a:cs typeface="+mn-cs"/>
                        </a:rPr>
                        <a:t>99.00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8512559"/>
                  </a:ext>
                </a:extLst>
              </a:tr>
              <a:tr h="789646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th-TH" sz="2800" b="1" u="sng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ภาพรวม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h-TH" sz="1050" u="sng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cs typeface="+mn-cs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3200" b="1" u="sng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anose="020B0500040200020003" pitchFamily="34" charset="-34"/>
                          <a:cs typeface="+mn-cs"/>
                        </a:rPr>
                        <a:t>102.53</a:t>
                      </a:r>
                    </a:p>
                    <a:p>
                      <a:endParaRPr lang="th-TH" sz="1050" u="sng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h-TH" sz="1050" u="sng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cs typeface="+mn-cs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3200" b="1" u="sng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anose="020B0500040200020003" pitchFamily="34" charset="-34"/>
                          <a:cs typeface="+mn-cs"/>
                        </a:rPr>
                        <a:t>9.49</a:t>
                      </a:r>
                    </a:p>
                    <a:p>
                      <a:endParaRPr lang="th-TH" sz="1050" u="sng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h-TH" sz="1050" u="sng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h-TH" sz="3200" b="1" i="0" u="sng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uLnTx/>
                          <a:uFillTx/>
                          <a:latin typeface="TH SarabunPSK" panose="020B0500040200020003" pitchFamily="34" charset="-34"/>
                          <a:ea typeface="+mn-ea"/>
                          <a:cs typeface="+mn-cs"/>
                        </a:rPr>
                        <a:t>85.72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th-TH" sz="1050" u="sng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cs typeface="+mn-cs"/>
                      </a:endParaRPr>
                    </a:p>
                    <a:p>
                      <a:pPr algn="r"/>
                      <a:r>
                        <a:rPr lang="th-TH" sz="3200" b="1" u="sng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anose="020B0500040200020003" pitchFamily="34" charset="-34"/>
                          <a:cs typeface="+mn-cs"/>
                        </a:rPr>
                        <a:t>83.61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th-TH" sz="1050" u="sng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cs typeface="+mn-cs"/>
                      </a:endParaRPr>
                    </a:p>
                    <a:p>
                      <a:pPr algn="r"/>
                      <a:r>
                        <a:rPr lang="th-TH" sz="3200" b="1" u="sng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cs typeface="+mn-cs"/>
                        </a:rPr>
                        <a:t>95.34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8251177"/>
                  </a:ext>
                </a:extLst>
              </a:tr>
            </a:tbl>
          </a:graphicData>
        </a:graphic>
      </p:graphicFrame>
      <p:sp>
        <p:nvSpPr>
          <p:cNvPr id="15" name="สี่เหลี่ยมผืนผ้า 14"/>
          <p:cNvSpPr/>
          <p:nvPr/>
        </p:nvSpPr>
        <p:spPr>
          <a:xfrm>
            <a:off x="8147960" y="1590852"/>
            <a:ext cx="1395285" cy="27246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eaLnBrk="0" hangingPunct="0"/>
            <a:r>
              <a:rPr lang="th-TH" sz="1800" b="1" dirty="0">
                <a:solidFill>
                  <a:schemeClr val="tx1"/>
                </a:solidFill>
              </a:rPr>
              <a:t>หน่วย </a:t>
            </a:r>
            <a:r>
              <a:rPr lang="en-US" sz="1800" b="1" dirty="0">
                <a:solidFill>
                  <a:schemeClr val="tx1"/>
                </a:solidFill>
              </a:rPr>
              <a:t>: </a:t>
            </a:r>
            <a:r>
              <a:rPr lang="th-TH" sz="1800" b="1" dirty="0">
                <a:solidFill>
                  <a:schemeClr val="tx1"/>
                </a:solidFill>
              </a:rPr>
              <a:t>ล้านบาท</a:t>
            </a:r>
            <a:endParaRPr lang="en-US" sz="1800" b="1" dirty="0">
              <a:solidFill>
                <a:schemeClr val="tx1"/>
              </a:solidFill>
            </a:endParaRPr>
          </a:p>
        </p:txBody>
      </p:sp>
      <p:sp>
        <p:nvSpPr>
          <p:cNvPr id="18" name="แผนผังลำดับงาน: แยก 17"/>
          <p:cNvSpPr/>
          <p:nvPr/>
        </p:nvSpPr>
        <p:spPr>
          <a:xfrm>
            <a:off x="5950041" y="3770986"/>
            <a:ext cx="901521" cy="646715"/>
          </a:xfrm>
          <a:prstGeom prst="flowChartExtract">
            <a:avLst/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16200000" scaled="1"/>
            <a:tileRect/>
          </a:gradFill>
          <a:ln>
            <a:solidFill>
              <a:srgbClr val="35521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9" name="กล่องข้อความ 18"/>
          <p:cNvSpPr txBox="1"/>
          <p:nvPr/>
        </p:nvSpPr>
        <p:spPr>
          <a:xfrm>
            <a:off x="6001556" y="3998580"/>
            <a:ext cx="9015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b="1" dirty="0">
                <a:solidFill>
                  <a:srgbClr val="355216"/>
                </a:solidFill>
                <a:latin typeface="TH SarabunPSK" panose="020B0500040200020003" pitchFamily="34" charset="-34"/>
              </a:rPr>
              <a:t>13.15</a:t>
            </a:r>
          </a:p>
        </p:txBody>
      </p:sp>
      <p:sp>
        <p:nvSpPr>
          <p:cNvPr id="20" name="แผนผังลำดับงาน: แยก 19"/>
          <p:cNvSpPr/>
          <p:nvPr/>
        </p:nvSpPr>
        <p:spPr>
          <a:xfrm flipV="1">
            <a:off x="5950041" y="3032428"/>
            <a:ext cx="901521" cy="646715"/>
          </a:xfrm>
          <a:prstGeom prst="flowChartExtract">
            <a:avLst/>
          </a:prstGeom>
          <a:gradFill flip="none" rotWithShape="1">
            <a:gsLst>
              <a:gs pos="0">
                <a:srgbClr val="FF3300">
                  <a:tint val="66000"/>
                  <a:satMod val="160000"/>
                </a:srgbClr>
              </a:gs>
              <a:gs pos="50000">
                <a:srgbClr val="FF3300">
                  <a:tint val="44500"/>
                  <a:satMod val="160000"/>
                </a:srgbClr>
              </a:gs>
              <a:gs pos="100000">
                <a:srgbClr val="FF3300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21" name="กล่องข้อความ 20"/>
          <p:cNvSpPr txBox="1"/>
          <p:nvPr/>
        </p:nvSpPr>
        <p:spPr>
          <a:xfrm>
            <a:off x="5996904" y="2954228"/>
            <a:ext cx="901521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600" b="1" dirty="0">
                <a:solidFill>
                  <a:srgbClr val="C00000"/>
                </a:solidFill>
                <a:latin typeface="TH SarabunPSK" panose="020B0500040200020003" pitchFamily="34" charset="-34"/>
              </a:rPr>
              <a:t>-23.58</a:t>
            </a:r>
          </a:p>
        </p:txBody>
      </p:sp>
      <p:sp>
        <p:nvSpPr>
          <p:cNvPr id="30" name="แผนผังลำดับงาน: แยก 29"/>
          <p:cNvSpPr/>
          <p:nvPr/>
        </p:nvSpPr>
        <p:spPr>
          <a:xfrm flipV="1">
            <a:off x="7939438" y="3017750"/>
            <a:ext cx="901521" cy="646715"/>
          </a:xfrm>
          <a:prstGeom prst="flowChartExtract">
            <a:avLst/>
          </a:prstGeom>
          <a:gradFill flip="none" rotWithShape="1">
            <a:gsLst>
              <a:gs pos="0">
                <a:srgbClr val="FF3300">
                  <a:tint val="66000"/>
                  <a:satMod val="160000"/>
                </a:srgbClr>
              </a:gs>
              <a:gs pos="50000">
                <a:srgbClr val="FF3300">
                  <a:tint val="44500"/>
                  <a:satMod val="160000"/>
                </a:srgbClr>
              </a:gs>
              <a:gs pos="100000">
                <a:srgbClr val="FF3300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31" name="กล่องข้อความ 30"/>
          <p:cNvSpPr txBox="1"/>
          <p:nvPr/>
        </p:nvSpPr>
        <p:spPr>
          <a:xfrm>
            <a:off x="7986238" y="2954228"/>
            <a:ext cx="808827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600" b="1" dirty="0">
                <a:solidFill>
                  <a:srgbClr val="C00000"/>
                </a:solidFill>
                <a:latin typeface="TH SarabunPSK" panose="020B0500040200020003" pitchFamily="34" charset="-34"/>
              </a:rPr>
              <a:t>-25.30</a:t>
            </a:r>
          </a:p>
        </p:txBody>
      </p:sp>
      <p:pic>
        <p:nvPicPr>
          <p:cNvPr id="1026" name="Picture 2" descr="https://cdn-icons-png.flaticon.com/512/1792/1792155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792" y="5581266"/>
            <a:ext cx="1032431" cy="10324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แผนผังลำดับงาน: แยก 29">
            <a:extLst>
              <a:ext uri="{FF2B5EF4-FFF2-40B4-BE49-F238E27FC236}">
                <a16:creationId xmlns:a16="http://schemas.microsoft.com/office/drawing/2014/main" id="{9FE2E0D1-7455-088F-31E1-50B2270C0C41}"/>
              </a:ext>
            </a:extLst>
          </p:cNvPr>
          <p:cNvSpPr/>
          <p:nvPr/>
        </p:nvSpPr>
        <p:spPr>
          <a:xfrm flipV="1">
            <a:off x="7917096" y="3805094"/>
            <a:ext cx="901521" cy="646715"/>
          </a:xfrm>
          <a:prstGeom prst="flowChartExtract">
            <a:avLst/>
          </a:prstGeom>
          <a:gradFill flip="none" rotWithShape="1">
            <a:gsLst>
              <a:gs pos="0">
                <a:srgbClr val="FF3300">
                  <a:tint val="66000"/>
                  <a:satMod val="160000"/>
                </a:srgbClr>
              </a:gs>
              <a:gs pos="50000">
                <a:srgbClr val="FF3300">
                  <a:tint val="44500"/>
                  <a:satMod val="160000"/>
                </a:srgbClr>
              </a:gs>
              <a:gs pos="100000">
                <a:srgbClr val="FF3300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3" name="กล่องข้อความ 30">
            <a:extLst>
              <a:ext uri="{FF2B5EF4-FFF2-40B4-BE49-F238E27FC236}">
                <a16:creationId xmlns:a16="http://schemas.microsoft.com/office/drawing/2014/main" id="{D59A5B6C-C3DE-3987-32DB-D23FC98E393B}"/>
              </a:ext>
            </a:extLst>
          </p:cNvPr>
          <p:cNvSpPr txBox="1"/>
          <p:nvPr/>
        </p:nvSpPr>
        <p:spPr>
          <a:xfrm>
            <a:off x="8032132" y="3752358"/>
            <a:ext cx="808827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600" b="1" dirty="0">
                <a:solidFill>
                  <a:srgbClr val="C00000"/>
                </a:solidFill>
                <a:latin typeface="TH SarabunPSK" panose="020B0500040200020003" pitchFamily="34" charset="-34"/>
              </a:rPr>
              <a:t>-1.00</a:t>
            </a:r>
          </a:p>
        </p:txBody>
      </p:sp>
      <p:sp>
        <p:nvSpPr>
          <p:cNvPr id="13" name="แผนผังลำดับงาน: แยก 29">
            <a:extLst>
              <a:ext uri="{FF2B5EF4-FFF2-40B4-BE49-F238E27FC236}">
                <a16:creationId xmlns:a16="http://schemas.microsoft.com/office/drawing/2014/main" id="{DEBDD52E-D92A-40B8-0B9B-10D955E57835}"/>
              </a:ext>
            </a:extLst>
          </p:cNvPr>
          <p:cNvSpPr/>
          <p:nvPr/>
        </p:nvSpPr>
        <p:spPr>
          <a:xfrm flipV="1">
            <a:off x="7889477" y="4628011"/>
            <a:ext cx="901521" cy="646715"/>
          </a:xfrm>
          <a:prstGeom prst="flowChartExtract">
            <a:avLst/>
          </a:prstGeom>
          <a:gradFill flip="none" rotWithShape="1">
            <a:gsLst>
              <a:gs pos="0">
                <a:srgbClr val="FF3300">
                  <a:tint val="66000"/>
                  <a:satMod val="160000"/>
                </a:srgbClr>
              </a:gs>
              <a:gs pos="50000">
                <a:srgbClr val="FF3300">
                  <a:tint val="44500"/>
                  <a:satMod val="160000"/>
                </a:srgbClr>
              </a:gs>
              <a:gs pos="100000">
                <a:srgbClr val="FF3300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24" name="กล่องข้อความ 30">
            <a:extLst>
              <a:ext uri="{FF2B5EF4-FFF2-40B4-BE49-F238E27FC236}">
                <a16:creationId xmlns:a16="http://schemas.microsoft.com/office/drawing/2014/main" id="{8E36FC52-F97B-6B91-E8CF-BB57C6A804EC}"/>
              </a:ext>
            </a:extLst>
          </p:cNvPr>
          <p:cNvSpPr txBox="1"/>
          <p:nvPr/>
        </p:nvSpPr>
        <p:spPr>
          <a:xfrm>
            <a:off x="8004513" y="4575275"/>
            <a:ext cx="808827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600" b="1" dirty="0">
                <a:solidFill>
                  <a:srgbClr val="C00000"/>
                </a:solidFill>
                <a:latin typeface="TH SarabunPSK" panose="020B0500040200020003" pitchFamily="34" charset="-34"/>
              </a:rPr>
              <a:t>-4.66</a:t>
            </a:r>
          </a:p>
        </p:txBody>
      </p:sp>
      <p:sp>
        <p:nvSpPr>
          <p:cNvPr id="32" name="แผนผังลำดับงาน: แยก 29">
            <a:extLst>
              <a:ext uri="{FF2B5EF4-FFF2-40B4-BE49-F238E27FC236}">
                <a16:creationId xmlns:a16="http://schemas.microsoft.com/office/drawing/2014/main" id="{5F3ADC29-0CD6-0B9A-6A84-AD57FB13472E}"/>
              </a:ext>
            </a:extLst>
          </p:cNvPr>
          <p:cNvSpPr/>
          <p:nvPr/>
        </p:nvSpPr>
        <p:spPr>
          <a:xfrm flipV="1">
            <a:off x="5981719" y="4637190"/>
            <a:ext cx="901521" cy="646715"/>
          </a:xfrm>
          <a:prstGeom prst="flowChartExtract">
            <a:avLst/>
          </a:prstGeom>
          <a:gradFill flip="none" rotWithShape="1">
            <a:gsLst>
              <a:gs pos="0">
                <a:srgbClr val="FF3300">
                  <a:tint val="66000"/>
                  <a:satMod val="160000"/>
                </a:srgbClr>
              </a:gs>
              <a:gs pos="50000">
                <a:srgbClr val="FF3300">
                  <a:tint val="44500"/>
                  <a:satMod val="160000"/>
                </a:srgbClr>
              </a:gs>
              <a:gs pos="100000">
                <a:srgbClr val="FF3300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33" name="กล่องข้อความ 30">
            <a:extLst>
              <a:ext uri="{FF2B5EF4-FFF2-40B4-BE49-F238E27FC236}">
                <a16:creationId xmlns:a16="http://schemas.microsoft.com/office/drawing/2014/main" id="{C90E385B-69A5-79B8-099F-B28DD13F2689}"/>
              </a:ext>
            </a:extLst>
          </p:cNvPr>
          <p:cNvSpPr txBox="1"/>
          <p:nvPr/>
        </p:nvSpPr>
        <p:spPr>
          <a:xfrm>
            <a:off x="6096755" y="4584454"/>
            <a:ext cx="808827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600" b="1" dirty="0">
                <a:solidFill>
                  <a:srgbClr val="C00000"/>
                </a:solidFill>
                <a:latin typeface="TH SarabunPSK" panose="020B0500040200020003" pitchFamily="34" charset="-34"/>
              </a:rPr>
              <a:t>-6.92</a:t>
            </a:r>
          </a:p>
        </p:txBody>
      </p:sp>
    </p:spTree>
    <p:extLst>
      <p:ext uri="{BB962C8B-B14F-4D97-AF65-F5344CB8AC3E}">
        <p14:creationId xmlns:p14="http://schemas.microsoft.com/office/powerpoint/2010/main" val="425208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0" name="Picture 8" descr="TPOLY ได้งานก่อสร้างอาคาร มูลค่า 749 ลบ. : อินโฟเควสท์">
            <a:extLst>
              <a:ext uri="{FF2B5EF4-FFF2-40B4-BE49-F238E27FC236}">
                <a16:creationId xmlns:a16="http://schemas.microsoft.com/office/drawing/2014/main" id="{1093FDE3-12C0-327B-ADE4-922E87F493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906000" cy="6858000"/>
          </a:xfrm>
          <a:prstGeom prst="rect">
            <a:avLst/>
          </a:prstGeom>
        </p:spPr>
      </p:pic>
      <p:sp>
        <p:nvSpPr>
          <p:cNvPr id="3" name="ตัวแทนหมายเลขสไลด์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06E1514-983F-408F-ABC0-7DFCF8634602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5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สี่เหลี่ยมผืนผ้า 3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2">
              <a:lumMod val="90000"/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1" name="สี่เหลี่ยมผืนผ้ามุมมน 10"/>
          <p:cNvSpPr/>
          <p:nvPr/>
        </p:nvSpPr>
        <p:spPr>
          <a:xfrm>
            <a:off x="744556" y="104210"/>
            <a:ext cx="8416887" cy="1129667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pic>
        <p:nvPicPr>
          <p:cNvPr id="12" name="Picture 2" descr="ผลการค้นหารูปภาพสำหรับ ตราสัญลักษณ์ กรมบัญชีกลาง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6742" y="141228"/>
            <a:ext cx="915548" cy="10556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กล่องข้อความ 2">
            <a:extLst>
              <a:ext uri="{FF2B5EF4-FFF2-40B4-BE49-F238E27FC236}">
                <a16:creationId xmlns:a16="http://schemas.microsoft.com/office/drawing/2014/main" id="{24AA0FDF-AC22-483C-90F2-4533FBD915A0}"/>
              </a:ext>
            </a:extLst>
          </p:cNvPr>
          <p:cNvSpPr txBox="1"/>
          <p:nvPr/>
        </p:nvSpPr>
        <p:spPr>
          <a:xfrm>
            <a:off x="9910763" y="2447925"/>
            <a:ext cx="935037" cy="266700"/>
          </a:xfrm>
          <a:prstGeom prst="rect">
            <a:avLst/>
          </a:prstGeom>
          <a:solidFill>
            <a:schemeClr val="lt1"/>
          </a:solidFill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t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h-TH" sz="1400">
                <a:latin typeface="TH SarabunPSK" panose="020B0500040200020003" pitchFamily="34" charset="-34"/>
                <a:cs typeface="TH SarabunPSK" panose="020B0500040200020003" pitchFamily="34" charset="-34"/>
              </a:rPr>
              <a:t>หน่วย:ล้านบาท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8AF8F3F9-9D26-AA13-71AD-572EBF72915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4400" y="1288962"/>
            <a:ext cx="8075364" cy="5519914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4100C89D-D70F-FC23-053E-EC767618CAA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04046" y="104210"/>
            <a:ext cx="7114649" cy="12485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6512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0" name="Picture 8" descr="TPOLY ได้งานก่อสร้างอาคาร มูลค่า 749 ลบ. : อินโฟเควสท์">
            <a:extLst>
              <a:ext uri="{FF2B5EF4-FFF2-40B4-BE49-F238E27FC236}">
                <a16:creationId xmlns:a16="http://schemas.microsoft.com/office/drawing/2014/main" id="{1093FDE3-12C0-327B-ADE4-922E87F493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906000" cy="6858000"/>
          </a:xfrm>
          <a:prstGeom prst="rect">
            <a:avLst/>
          </a:prstGeom>
        </p:spPr>
      </p:pic>
      <p:sp>
        <p:nvSpPr>
          <p:cNvPr id="3" name="ตัวแทนหมายเลขสไลด์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06E1514-983F-408F-ABC0-7DFCF8634602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6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สี่เหลี่ยมผืนผ้า 3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2">
              <a:lumMod val="90000"/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1" name="สี่เหลี่ยมผืนผ้ามุมมน 10"/>
          <p:cNvSpPr/>
          <p:nvPr/>
        </p:nvSpPr>
        <p:spPr>
          <a:xfrm>
            <a:off x="744556" y="104210"/>
            <a:ext cx="8416887" cy="1129667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pic>
        <p:nvPicPr>
          <p:cNvPr id="12" name="Picture 2" descr="ผลการค้นหารูปภาพสำหรับ ตราสัญลักษณ์ กรมบัญชีกลาง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2119" y="146398"/>
            <a:ext cx="915548" cy="10556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4034" name="Rectangle 3"/>
          <p:cNvSpPr>
            <a:spLocks noChangeArrowheads="1"/>
          </p:cNvSpPr>
          <p:nvPr/>
        </p:nvSpPr>
        <p:spPr bwMode="auto">
          <a:xfrm>
            <a:off x="1796676" y="-106024"/>
            <a:ext cx="6909633" cy="1308050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spAutoFit/>
          </a:bodyPr>
          <a:lstStyle/>
          <a:p>
            <a:pPr>
              <a:tabLst>
                <a:tab pos="914400" algn="l"/>
              </a:tabLst>
              <a:defRPr/>
            </a:pPr>
            <a:endParaRPr lang="th-TH" sz="9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tabLst>
                <a:tab pos="914400" algn="l"/>
              </a:tabLst>
              <a:defRPr/>
            </a:pPr>
            <a:r>
              <a:rPr lang="th-TH" sz="3500" b="1" dirty="0">
                <a:latin typeface="TH SarabunPSK" pitchFamily="34" charset="-34"/>
                <a:cs typeface="TH SarabunPSK" pitchFamily="34" charset="-34"/>
              </a:rPr>
              <a:t>ผลการเบิกจ่ายงบประมาณรายจ่ายประจำปี (งบลงทุน)</a:t>
            </a:r>
            <a:endParaRPr lang="th-TH" sz="3500" b="1" dirty="0">
              <a:solidFill>
                <a:srgbClr val="FF0000"/>
              </a:solidFill>
              <a:latin typeface="TH SarabunPSK" pitchFamily="34" charset="-34"/>
              <a:cs typeface="TH SarabunPSK" pitchFamily="34" charset="-34"/>
            </a:endParaRPr>
          </a:p>
          <a:p>
            <a:pPr algn="ctr">
              <a:tabLst>
                <a:tab pos="914400" algn="l"/>
              </a:tabLst>
              <a:defRPr/>
            </a:pPr>
            <a:r>
              <a:rPr lang="th-TH" sz="3500" b="1" dirty="0">
                <a:latin typeface="TH SarabunPSK" pitchFamily="34" charset="-34"/>
                <a:cs typeface="TH SarabunPSK" pitchFamily="34" charset="-34"/>
              </a:rPr>
              <a:t>ข้อมูล ณ วันที่ 26 สิงหาคม 2565</a:t>
            </a:r>
          </a:p>
        </p:txBody>
      </p:sp>
      <p:sp>
        <p:nvSpPr>
          <p:cNvPr id="6" name="กล่องข้อความ 2">
            <a:extLst>
              <a:ext uri="{FF2B5EF4-FFF2-40B4-BE49-F238E27FC236}">
                <a16:creationId xmlns:a16="http://schemas.microsoft.com/office/drawing/2014/main" id="{24AA0FDF-AC22-483C-90F2-4533FBD915A0}"/>
              </a:ext>
            </a:extLst>
          </p:cNvPr>
          <p:cNvSpPr txBox="1"/>
          <p:nvPr/>
        </p:nvSpPr>
        <p:spPr>
          <a:xfrm>
            <a:off x="9910763" y="2447925"/>
            <a:ext cx="935037" cy="266700"/>
          </a:xfrm>
          <a:prstGeom prst="rect">
            <a:avLst/>
          </a:prstGeom>
          <a:solidFill>
            <a:schemeClr val="lt1"/>
          </a:solidFill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t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h-TH" sz="1400">
                <a:latin typeface="TH SarabunPSK" panose="020B0500040200020003" pitchFamily="34" charset="-34"/>
                <a:cs typeface="TH SarabunPSK" panose="020B0500040200020003" pitchFamily="34" charset="-34"/>
              </a:rPr>
              <a:t>หน่วย:ล้านบาท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BB56247-B069-C811-2804-97DA0C34834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7282" y="1306236"/>
            <a:ext cx="8324161" cy="54475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72558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0" name="Picture 8" descr="TPOLY ได้งานก่อสร้างอาคาร มูลค่า 749 ลบ. : อินโฟเควสท์">
            <a:extLst>
              <a:ext uri="{FF2B5EF4-FFF2-40B4-BE49-F238E27FC236}">
                <a16:creationId xmlns:a16="http://schemas.microsoft.com/office/drawing/2014/main" id="{1093FDE3-12C0-327B-ADE4-922E87F493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906000" cy="6858000"/>
          </a:xfrm>
          <a:prstGeom prst="rect">
            <a:avLst/>
          </a:prstGeom>
        </p:spPr>
      </p:pic>
      <p:sp>
        <p:nvSpPr>
          <p:cNvPr id="3" name="ตัวแทนหมายเลขสไลด์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06E1514-983F-408F-ABC0-7DFCF8634602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7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สี่เหลี่ยมผืนผ้า 3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2">
              <a:lumMod val="90000"/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2" name="สี่เหลี่ยมผืนผ้า 1"/>
          <p:cNvSpPr/>
          <p:nvPr/>
        </p:nvSpPr>
        <p:spPr>
          <a:xfrm>
            <a:off x="7607048" y="2266538"/>
            <a:ext cx="1395285" cy="27246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eaLnBrk="0" hangingPunct="0"/>
            <a:r>
              <a:rPr lang="th-TH" sz="1800" b="1" dirty="0">
                <a:solidFill>
                  <a:schemeClr val="tx1"/>
                </a:solidFill>
              </a:rPr>
              <a:t>หน่วย </a:t>
            </a:r>
            <a:r>
              <a:rPr lang="en-US" sz="1800" b="1" dirty="0">
                <a:solidFill>
                  <a:schemeClr val="tx1"/>
                </a:solidFill>
              </a:rPr>
              <a:t>: </a:t>
            </a:r>
            <a:r>
              <a:rPr lang="th-TH" sz="1800" b="1" dirty="0">
                <a:solidFill>
                  <a:schemeClr val="tx1"/>
                </a:solidFill>
              </a:rPr>
              <a:t>ล้านบาท</a:t>
            </a:r>
            <a:endParaRPr lang="en-US" sz="1800" b="1" dirty="0">
              <a:solidFill>
                <a:schemeClr val="tx1"/>
              </a:solidFill>
            </a:endParaRPr>
          </a:p>
        </p:txBody>
      </p:sp>
      <p:graphicFrame>
        <p:nvGraphicFramePr>
          <p:cNvPr id="44094" name="Group 6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50740825"/>
              </p:ext>
            </p:extLst>
          </p:nvPr>
        </p:nvGraphicFramePr>
        <p:xfrm>
          <a:off x="1127703" y="2658698"/>
          <a:ext cx="7848872" cy="1728194"/>
        </p:xfrm>
        <a:graphic>
          <a:graphicData uri="http://schemas.openxmlformats.org/drawingml/2006/table">
            <a:tbl>
              <a:tblPr/>
              <a:tblGrid>
                <a:gridCol w="241226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723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3214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3214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52782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h-TH" sz="33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EA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ปีงบประมาณ</a:t>
                      </a:r>
                      <a:endParaRPr kumimoji="0" lang="en-US" sz="3300" b="1" i="0" u="none" strike="noStrike" cap="none" normalizeH="0" baseline="0" dirty="0">
                        <a:ln>
                          <a:noFill/>
                        </a:ln>
                        <a:solidFill>
                          <a:srgbClr val="0000EA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 marL="91429" marR="91429" marT="45716" marB="45716" anchor="ctr" horzOverflow="overflow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9CDE5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h-TH" sz="33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EA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จำนวนเงินที่ขอกัน</a:t>
                      </a:r>
                      <a:endParaRPr kumimoji="0" lang="en-US" sz="3300" b="1" i="0" u="none" strike="noStrike" cap="none" normalizeH="0" baseline="0" dirty="0">
                        <a:ln>
                          <a:noFill/>
                        </a:ln>
                        <a:solidFill>
                          <a:srgbClr val="0000EA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 marL="91429" marR="91429" marT="45716" marB="45716" anchor="ctr" horzOverflow="overflow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h-TH" sz="33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EA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เบิกจ่าย</a:t>
                      </a:r>
                      <a:endParaRPr kumimoji="0" lang="en-US" sz="3300" b="1" i="0" u="none" strike="noStrike" cap="none" normalizeH="0" baseline="0" dirty="0">
                        <a:ln>
                          <a:noFill/>
                        </a:ln>
                        <a:solidFill>
                          <a:srgbClr val="0000EA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 marL="91429" marR="91429" marT="45716" marB="45716" anchor="ctr" horzOverflow="overflow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h-TH" sz="33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EA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ร้อยละ</a:t>
                      </a:r>
                      <a:endParaRPr kumimoji="0" lang="en-US" sz="3300" b="1" i="0" u="none" strike="noStrike" cap="none" normalizeH="0" baseline="0" dirty="0">
                        <a:ln>
                          <a:noFill/>
                        </a:ln>
                        <a:solidFill>
                          <a:srgbClr val="0000EA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 marL="91429" marR="91429" marT="45716" marB="45716" anchor="ctr" horzOverflow="overflow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75412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h-TH" sz="33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2564</a:t>
                      </a:r>
                      <a:endParaRPr kumimoji="0" lang="en-US" sz="33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 marL="91429" marR="91429" marT="45716" marB="45716" anchor="ctr" horzOverflow="overflow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3300" b="1" i="0" u="none" strike="noStrike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747.36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3300" b="1" i="0" u="none" strike="noStrike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694.63</a:t>
                      </a:r>
                      <a:endParaRPr lang="en-US" sz="3300" b="1" i="0" u="none" strike="noStrike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3300" b="1" i="0" u="none" strike="noStrike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92.95</a:t>
                      </a:r>
                      <a:endParaRPr lang="en-US" sz="3300" b="1" i="0" u="none" strike="noStrike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1" name="สี่เหลี่ยมผืนผ้ามุมมน 10"/>
          <p:cNvSpPr/>
          <p:nvPr/>
        </p:nvSpPr>
        <p:spPr>
          <a:xfrm>
            <a:off x="206062" y="219011"/>
            <a:ext cx="9427335" cy="1283672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pic>
        <p:nvPicPr>
          <p:cNvPr id="12" name="Picture 2" descr="ผลการค้นหารูปภาพสำหรับ ตราสัญลักษณ์ กรมบัญชีกลาง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911" y="319688"/>
            <a:ext cx="936104" cy="10793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4034" name="Rectangle 3"/>
          <p:cNvSpPr>
            <a:spLocks noChangeArrowheads="1"/>
          </p:cNvSpPr>
          <p:nvPr/>
        </p:nvSpPr>
        <p:spPr bwMode="auto">
          <a:xfrm>
            <a:off x="1672507" y="0"/>
            <a:ext cx="7329826" cy="1554272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spAutoFit/>
          </a:bodyPr>
          <a:lstStyle/>
          <a:p>
            <a:pPr>
              <a:tabLst>
                <a:tab pos="914400" algn="l"/>
              </a:tabLst>
              <a:defRPr/>
            </a:pPr>
            <a:endParaRPr lang="th-TH" sz="9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tabLst>
                <a:tab pos="914400" algn="l"/>
              </a:tabLst>
              <a:defRPr/>
            </a:pPr>
            <a:r>
              <a:rPr lang="th-TH" sz="4300" b="1" dirty="0">
                <a:latin typeface="TH SarabunPSK" pitchFamily="34" charset="-34"/>
                <a:cs typeface="TH SarabunPSK" pitchFamily="34" charset="-34"/>
              </a:rPr>
              <a:t>ผลการเบิกจ่ายเงินกันไว้เบิกเหลื่อมปี </a:t>
            </a:r>
            <a:r>
              <a:rPr lang="th-TH" sz="4300" b="1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(ภาพรวม)  </a:t>
            </a:r>
            <a:r>
              <a:rPr lang="th-TH" sz="4300" b="1" dirty="0">
                <a:latin typeface="TH SarabunPSK" pitchFamily="34" charset="-34"/>
                <a:cs typeface="TH SarabunPSK" pitchFamily="34" charset="-34"/>
              </a:rPr>
              <a:t>ข้อมูล ณ วันที่ 25 สิงหาคม 2565</a:t>
            </a:r>
          </a:p>
        </p:txBody>
      </p:sp>
    </p:spTree>
    <p:extLst>
      <p:ext uri="{BB962C8B-B14F-4D97-AF65-F5344CB8AC3E}">
        <p14:creationId xmlns:p14="http://schemas.microsoft.com/office/powerpoint/2010/main" val="480332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B6C605A-C5B8-2A95-EF22-8AA9F4A29B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91460" y="6439091"/>
            <a:ext cx="852144" cy="365125"/>
          </a:xfrm>
        </p:spPr>
        <p:txBody>
          <a:bodyPr/>
          <a:lstStyle/>
          <a:p>
            <a:pPr>
              <a:defRPr/>
            </a:pPr>
            <a:fld id="{906E1514-983F-408F-ABC0-7DFCF8634602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8</a:t>
            </a:fld>
            <a:endParaRPr lang="en-US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สี่เหลี่ยมผืนผ้า 3"/>
          <p:cNvSpPr/>
          <p:nvPr/>
        </p:nvSpPr>
        <p:spPr>
          <a:xfrm>
            <a:off x="381000" y="0"/>
            <a:ext cx="9144000" cy="112474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grpSp>
        <p:nvGrpSpPr>
          <p:cNvPr id="6" name="กลุ่ม 5"/>
          <p:cNvGrpSpPr/>
          <p:nvPr/>
        </p:nvGrpSpPr>
        <p:grpSpPr>
          <a:xfrm>
            <a:off x="1302232" y="100660"/>
            <a:ext cx="7755064" cy="1194674"/>
            <a:chOff x="827584" y="53784"/>
            <a:chExt cx="7755064" cy="1194674"/>
          </a:xfrm>
        </p:grpSpPr>
        <p:sp>
          <p:nvSpPr>
            <p:cNvPr id="5" name="สี่เหลี่ยมผืนผ้ามุมมน 4"/>
            <p:cNvSpPr/>
            <p:nvPr/>
          </p:nvSpPr>
          <p:spPr>
            <a:xfrm>
              <a:off x="827584" y="137231"/>
              <a:ext cx="6912768" cy="1042418"/>
            </a:xfrm>
            <a:prstGeom prst="roundRect">
              <a:avLst/>
            </a:prstGeom>
            <a:solidFill>
              <a:srgbClr val="FF99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pic>
          <p:nvPicPr>
            <p:cNvPr id="3076" name="Picture 4" descr="https://cdn-icons-png.flaticon.com/512/4481/4481301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87975" y="53784"/>
              <a:ext cx="1194673" cy="119467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" name="กล่องข้อความ 2"/>
            <p:cNvSpPr txBox="1"/>
            <p:nvPr/>
          </p:nvSpPr>
          <p:spPr>
            <a:xfrm>
              <a:off x="827584" y="194689"/>
              <a:ext cx="6959388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h-TH" b="1" dirty="0"/>
                <a:t>รายงานผลการเบิกจ่ายเงินกันไว้เบิกเหลื่อมปี พ.ศ. 2564 </a:t>
              </a:r>
            </a:p>
            <a:p>
              <a:pPr algn="ctr"/>
              <a:r>
                <a:rPr lang="th-TH" b="1" dirty="0"/>
                <a:t>ณ วันที่ 25 สิงหาคม 2565 </a:t>
              </a:r>
            </a:p>
          </p:txBody>
        </p:sp>
      </p:grpSp>
      <p:sp>
        <p:nvSpPr>
          <p:cNvPr id="9" name="กล่องข้อความ 8"/>
          <p:cNvSpPr txBox="1"/>
          <p:nvPr/>
        </p:nvSpPr>
        <p:spPr>
          <a:xfrm>
            <a:off x="8261620" y="1056127"/>
            <a:ext cx="169790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1600" dirty="0"/>
              <a:t>หน่วย </a:t>
            </a:r>
            <a:r>
              <a:rPr lang="en-US" sz="1600" dirty="0"/>
              <a:t>: </a:t>
            </a:r>
            <a:r>
              <a:rPr lang="th-TH" sz="1600" dirty="0"/>
              <a:t>ล้านบาท</a:t>
            </a:r>
          </a:p>
        </p:txBody>
      </p:sp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1703DE2D-DDAA-72EA-FC42-44E3FED545B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66044736"/>
              </p:ext>
            </p:extLst>
          </p:nvPr>
        </p:nvGraphicFramePr>
        <p:xfrm>
          <a:off x="1053952" y="1368289"/>
          <a:ext cx="8278766" cy="526331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25621">
                  <a:extLst>
                    <a:ext uri="{9D8B030D-6E8A-4147-A177-3AD203B41FA5}">
                      <a16:colId xmlns:a16="http://schemas.microsoft.com/office/drawing/2014/main" val="3110384606"/>
                    </a:ext>
                  </a:extLst>
                </a:gridCol>
                <a:gridCol w="3686743">
                  <a:extLst>
                    <a:ext uri="{9D8B030D-6E8A-4147-A177-3AD203B41FA5}">
                      <a16:colId xmlns:a16="http://schemas.microsoft.com/office/drawing/2014/main" val="1736771172"/>
                    </a:ext>
                  </a:extLst>
                </a:gridCol>
                <a:gridCol w="891198">
                  <a:extLst>
                    <a:ext uri="{9D8B030D-6E8A-4147-A177-3AD203B41FA5}">
                      <a16:colId xmlns:a16="http://schemas.microsoft.com/office/drawing/2014/main" val="143272898"/>
                    </a:ext>
                  </a:extLst>
                </a:gridCol>
                <a:gridCol w="1105085">
                  <a:extLst>
                    <a:ext uri="{9D8B030D-6E8A-4147-A177-3AD203B41FA5}">
                      <a16:colId xmlns:a16="http://schemas.microsoft.com/office/drawing/2014/main" val="159378101"/>
                    </a:ext>
                  </a:extLst>
                </a:gridCol>
                <a:gridCol w="1188264">
                  <a:extLst>
                    <a:ext uri="{9D8B030D-6E8A-4147-A177-3AD203B41FA5}">
                      <a16:colId xmlns:a16="http://schemas.microsoft.com/office/drawing/2014/main" val="3103554051"/>
                    </a:ext>
                  </a:extLst>
                </a:gridCol>
                <a:gridCol w="981855">
                  <a:extLst>
                    <a:ext uri="{9D8B030D-6E8A-4147-A177-3AD203B41FA5}">
                      <a16:colId xmlns:a16="http://schemas.microsoft.com/office/drawing/2014/main" val="3407447219"/>
                    </a:ext>
                  </a:extLst>
                </a:gridCol>
              </a:tblGrid>
              <a:tr h="196648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th-TH" sz="1300" b="1" u="none" strike="noStrike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ลำดับ</a:t>
                      </a:r>
                      <a:endParaRPr lang="th-TH" sz="1300" b="1" i="0" u="none" strike="noStrike" dirty="0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4315" marR="4315" marT="4315" marB="0" anchor="ctr">
                    <a:solidFill>
                      <a:srgbClr val="FF7C8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th-TH" sz="1600" b="1" u="none" strike="noStrike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หน่วยงาน</a:t>
                      </a:r>
                      <a:endParaRPr lang="th-TH" sz="1600" b="1" i="0" u="none" strike="noStrike" dirty="0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4315" marR="4315" marT="4315" marB="0" anchor="ctr"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h-TH" sz="1300" b="1" u="none" strike="noStrike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รวมเงินกัน</a:t>
                      </a:r>
                      <a:endParaRPr lang="th-TH" sz="1300" b="1" i="0" u="none" strike="noStrike" dirty="0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4315" marR="4315" marT="4315" marB="0" anchor="ctr">
                    <a:solidFill>
                      <a:srgbClr val="FF7C8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th-TH" sz="1600" b="1" u="none" strike="noStrike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เบิกจ่าย</a:t>
                      </a:r>
                      <a:endParaRPr lang="th-TH" sz="1600" b="1" i="0" u="none" strike="noStrike" dirty="0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4315" marR="4315" marT="4315" marB="0" anchor="ctr">
                    <a:solidFill>
                      <a:srgbClr val="FF7C8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th-TH" sz="1600" b="1" u="none" strike="noStrike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ร้อยละเบิกจ่าย</a:t>
                      </a:r>
                      <a:endParaRPr lang="th-TH" sz="1600" b="1" i="0" u="none" strike="noStrike" dirty="0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4315" marR="4315" marT="4315" marB="0" anchor="ctr">
                    <a:solidFill>
                      <a:srgbClr val="FF7C8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th-TH" sz="1600" b="1" u="none" strike="noStrike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คงเหลือ</a:t>
                      </a:r>
                      <a:endParaRPr lang="th-TH" sz="1600" b="1" i="0" u="none" strike="noStrike" dirty="0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4315" marR="4315" marT="4315" marB="0" anchor="ctr">
                    <a:solidFill>
                      <a:srgbClr val="FF7C8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06335653"/>
                  </a:ext>
                </a:extLst>
              </a:tr>
              <a:tr h="196648">
                <a:tc v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h-TH" sz="1300" b="1" u="none" strike="noStrike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ไว้เบิกเหลื่อมปี</a:t>
                      </a:r>
                      <a:endParaRPr lang="th-TH" sz="1300" b="1" i="0" u="none" strike="noStrike" dirty="0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4315" marR="4315" marT="4315" marB="0" anchor="ctr">
                    <a:solidFill>
                      <a:srgbClr val="FF7C8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4848783"/>
                  </a:ext>
                </a:extLst>
              </a:tr>
              <a:tr h="196648">
                <a:tc>
                  <a:txBody>
                    <a:bodyPr/>
                    <a:lstStyle/>
                    <a:p>
                      <a:pPr algn="ctr" fontAlgn="ctr"/>
                      <a:r>
                        <a:rPr lang="th-TH" sz="1300" u="none" strike="noStrike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</a:t>
                      </a:r>
                      <a:endParaRPr lang="th-TH" sz="1300" b="1" i="0" u="none" strike="noStrike" dirty="0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4315" marR="4315" marT="4315" marB="0" anchor="ctr"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h-TH" sz="1300" u="none" strike="noStrike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ฐานทัพเรือพังงา </a:t>
                      </a:r>
                      <a:endParaRPr lang="th-TH" sz="1300" b="1" i="0" u="none" strike="noStrike" dirty="0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4315" marR="4315" marT="4315" marB="0" anchor="ctr"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300" u="none" strike="noStrike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12.40</a:t>
                      </a:r>
                      <a:endParaRPr lang="th-TH" sz="1300" b="1" i="0" u="none" strike="noStrike" dirty="0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4315" marR="4315" marT="4315" marB="0" anchor="ctr"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300" u="none" strike="noStrike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12.40</a:t>
                      </a:r>
                      <a:endParaRPr lang="th-TH" sz="1300" b="1" i="0" u="none" strike="noStrike" dirty="0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4315" marR="4315" marT="4315" marB="0" anchor="ctr"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300" u="none" strike="noStrike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100.00</a:t>
                      </a:r>
                      <a:endParaRPr lang="th-TH" sz="1300" b="1" i="0" u="none" strike="noStrike" dirty="0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4315" marR="4315" marT="4315" marB="0" anchor="ctr"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300" u="none" strike="noStrike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0.00</a:t>
                      </a:r>
                      <a:endParaRPr lang="th-TH" sz="1300" b="1" i="0" u="none" strike="noStrike" dirty="0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4315" marR="4315" marT="4315" marB="0" anchor="ctr">
                    <a:solidFill>
                      <a:srgbClr val="FF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1290408"/>
                  </a:ext>
                </a:extLst>
              </a:tr>
              <a:tr h="196648">
                <a:tc>
                  <a:txBody>
                    <a:bodyPr/>
                    <a:lstStyle/>
                    <a:p>
                      <a:pPr algn="ctr" fontAlgn="ctr"/>
                      <a:r>
                        <a:rPr lang="th-TH" sz="1300" u="none" strike="noStrike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2</a:t>
                      </a:r>
                      <a:endParaRPr lang="th-TH" sz="1300" b="1" i="0" u="none" strike="noStrike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4315" marR="4315" marT="4315" marB="0" anchor="ctr"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h-TH" sz="1300" u="none" strike="noStrike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สำนักงานคลังจังหวัดพังงา</a:t>
                      </a:r>
                      <a:endParaRPr lang="th-TH" sz="1300" b="1" i="0" u="none" strike="noStrike" dirty="0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4315" marR="4315" marT="4315" marB="0" anchor="ctr"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300" u="none" strike="noStrike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0.01</a:t>
                      </a:r>
                      <a:endParaRPr lang="th-TH" sz="1300" b="1" i="0" u="none" strike="noStrike" dirty="0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4315" marR="4315" marT="4315" marB="0" anchor="ctr"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300" u="none" strike="noStrike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0.01</a:t>
                      </a:r>
                      <a:endParaRPr lang="th-TH" sz="1300" b="1" i="0" u="none" strike="noStrike" dirty="0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4315" marR="4315" marT="4315" marB="0" anchor="ctr"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300" u="none" strike="noStrike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100.00</a:t>
                      </a:r>
                      <a:endParaRPr lang="th-TH" sz="1300" b="1" i="0" u="none" strike="noStrike" dirty="0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4315" marR="4315" marT="4315" marB="0" anchor="ctr"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300" u="none" strike="noStrike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0.00</a:t>
                      </a:r>
                      <a:endParaRPr lang="th-TH" sz="1300" b="1" i="0" u="none" strike="noStrike" dirty="0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4315" marR="4315" marT="4315" marB="0" anchor="ctr">
                    <a:solidFill>
                      <a:srgbClr val="FF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6492159"/>
                  </a:ext>
                </a:extLst>
              </a:tr>
              <a:tr h="196648">
                <a:tc>
                  <a:txBody>
                    <a:bodyPr/>
                    <a:lstStyle/>
                    <a:p>
                      <a:pPr algn="ctr" fontAlgn="ctr"/>
                      <a:r>
                        <a:rPr lang="th-TH" sz="1300" u="none" strike="noStrike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3</a:t>
                      </a:r>
                      <a:endParaRPr lang="th-TH" sz="1300" b="1" i="0" u="none" strike="noStrike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4315" marR="4315" marT="4315" marB="0" anchor="ctr"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h-TH" sz="1300" u="none" strike="noStrike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สำนักงานประมงจังหวัดพังงา</a:t>
                      </a:r>
                      <a:endParaRPr lang="th-TH" sz="1300" b="1" i="0" u="none" strike="noStrike" dirty="0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4315" marR="4315" marT="4315" marB="0" anchor="ctr"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300" u="none" strike="noStrike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1.22</a:t>
                      </a:r>
                      <a:endParaRPr lang="th-TH" sz="1300" b="1" i="0" u="none" strike="noStrike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4315" marR="4315" marT="4315" marB="0" anchor="ctr"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300" u="none" strike="noStrike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1.22</a:t>
                      </a:r>
                      <a:endParaRPr lang="th-TH" sz="1300" b="1" i="0" u="none" strike="noStrike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4315" marR="4315" marT="4315" marB="0" anchor="ctr"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300" u="none" strike="noStrike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100.00</a:t>
                      </a:r>
                      <a:endParaRPr lang="th-TH" sz="1300" b="1" i="0" u="none" strike="noStrike" dirty="0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4315" marR="4315" marT="4315" marB="0" anchor="ctr"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300" u="none" strike="noStrike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0.00</a:t>
                      </a:r>
                      <a:endParaRPr lang="th-TH" sz="1300" b="1" i="0" u="none" strike="noStrike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4315" marR="4315" marT="4315" marB="0" anchor="ctr">
                    <a:solidFill>
                      <a:srgbClr val="FF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2907623"/>
                  </a:ext>
                </a:extLst>
              </a:tr>
              <a:tr h="196648">
                <a:tc>
                  <a:txBody>
                    <a:bodyPr/>
                    <a:lstStyle/>
                    <a:p>
                      <a:pPr algn="ctr" fontAlgn="ctr"/>
                      <a:r>
                        <a:rPr lang="th-TH" sz="1300" u="none" strike="noStrike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4</a:t>
                      </a:r>
                      <a:endParaRPr lang="th-TH" sz="1300" b="1" i="0" u="none" strike="noStrike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4315" marR="4315" marT="4315" marB="0" anchor="ctr"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h-TH" sz="1300" u="none" strike="noStrike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สถานีพัฒนาที่ดินพังงา</a:t>
                      </a:r>
                      <a:endParaRPr lang="th-TH" sz="1300" b="1" i="0" u="none" strike="noStrike" dirty="0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4315" marR="4315" marT="4315" marB="0" anchor="ctr"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300" u="none" strike="noStrike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0.70</a:t>
                      </a:r>
                      <a:endParaRPr lang="th-TH" sz="1300" b="1" i="0" u="none" strike="noStrike" dirty="0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4315" marR="4315" marT="4315" marB="0" anchor="ctr"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300" u="none" strike="noStrike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0.70</a:t>
                      </a:r>
                      <a:endParaRPr lang="th-TH" sz="1300" b="1" i="0" u="none" strike="noStrike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4315" marR="4315" marT="4315" marB="0" anchor="ctr"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300" u="none" strike="noStrike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100.00</a:t>
                      </a:r>
                      <a:endParaRPr lang="th-TH" sz="1300" b="1" i="0" u="none" strike="noStrike" dirty="0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4315" marR="4315" marT="4315" marB="0" anchor="ctr"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300" u="none" strike="noStrike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0.00</a:t>
                      </a:r>
                      <a:endParaRPr lang="th-TH" sz="1300" b="1" i="0" u="none" strike="noStrike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4315" marR="4315" marT="4315" marB="0" anchor="ctr">
                    <a:solidFill>
                      <a:srgbClr val="FF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56970256"/>
                  </a:ext>
                </a:extLst>
              </a:tr>
              <a:tr h="196648">
                <a:tc>
                  <a:txBody>
                    <a:bodyPr/>
                    <a:lstStyle/>
                    <a:p>
                      <a:pPr algn="ctr" fontAlgn="ctr"/>
                      <a:r>
                        <a:rPr lang="th-TH" sz="1300" u="none" strike="noStrike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5</a:t>
                      </a:r>
                      <a:endParaRPr lang="th-TH" sz="1300" b="1" i="0" u="none" strike="noStrike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4315" marR="4315" marT="4315" marB="0" anchor="ctr"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h-TH" sz="1300" u="none" strike="noStrike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สำนักงานเกษตรจังหวัดพังงา</a:t>
                      </a:r>
                      <a:endParaRPr lang="th-TH" sz="1300" b="1" i="0" u="none" strike="noStrike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4315" marR="4315" marT="4315" marB="0" anchor="ctr"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300" u="none" strike="noStrike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1.30</a:t>
                      </a:r>
                      <a:endParaRPr lang="th-TH" sz="1300" b="1" i="0" u="none" strike="noStrike" dirty="0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4315" marR="4315" marT="4315" marB="0" anchor="ctr"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300" u="none" strike="noStrike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1.30</a:t>
                      </a:r>
                      <a:endParaRPr lang="th-TH" sz="1300" b="1" i="0" u="none" strike="noStrike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4315" marR="4315" marT="4315" marB="0" anchor="ctr"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300" u="none" strike="noStrike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100.00</a:t>
                      </a:r>
                      <a:endParaRPr lang="th-TH" sz="1300" b="1" i="0" u="none" strike="noStrike" dirty="0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4315" marR="4315" marT="4315" marB="0" anchor="ctr"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300" u="none" strike="noStrike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0.00</a:t>
                      </a:r>
                      <a:endParaRPr lang="th-TH" sz="1300" b="1" i="0" u="none" strike="noStrike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4315" marR="4315" marT="4315" marB="0" anchor="ctr">
                    <a:solidFill>
                      <a:srgbClr val="FF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76992326"/>
                  </a:ext>
                </a:extLst>
              </a:tr>
              <a:tr h="196648">
                <a:tc>
                  <a:txBody>
                    <a:bodyPr/>
                    <a:lstStyle/>
                    <a:p>
                      <a:pPr algn="ctr" fontAlgn="ctr"/>
                      <a:r>
                        <a:rPr lang="th-TH" sz="1300" u="none" strike="noStrike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6</a:t>
                      </a:r>
                      <a:endParaRPr lang="th-TH" sz="1300" b="1" i="0" u="none" strike="noStrike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4315" marR="4315" marT="4315" marB="0" anchor="ctr"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h-TH" sz="1300" u="none" strike="noStrike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แขวงทางหลวงชนบทพังงา</a:t>
                      </a:r>
                      <a:endParaRPr lang="th-TH" sz="1300" b="1" i="0" u="none" strike="noStrike" dirty="0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4315" marR="4315" marT="4315" marB="0" anchor="ctr"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300" u="none" strike="noStrike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20.26</a:t>
                      </a:r>
                      <a:endParaRPr lang="th-TH" sz="1300" b="1" i="0" u="none" strike="noStrike" dirty="0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4315" marR="4315" marT="4315" marB="0" anchor="ctr"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300" u="none" strike="noStrike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20.26</a:t>
                      </a:r>
                      <a:endParaRPr lang="th-TH" sz="1300" b="1" i="0" u="none" strike="noStrike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4315" marR="4315" marT="4315" marB="0" anchor="ctr"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300" u="none" strike="noStrike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100.00</a:t>
                      </a:r>
                      <a:endParaRPr lang="th-TH" sz="1300" b="1" i="0" u="none" strike="noStrike" dirty="0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4315" marR="4315" marT="4315" marB="0" anchor="ctr"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300" u="none" strike="noStrike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0.00</a:t>
                      </a:r>
                      <a:endParaRPr lang="th-TH" sz="1300" b="1" i="0" u="none" strike="noStrike" dirty="0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4315" marR="4315" marT="4315" marB="0" anchor="ctr">
                    <a:solidFill>
                      <a:srgbClr val="FF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96019217"/>
                  </a:ext>
                </a:extLst>
              </a:tr>
              <a:tr h="196648">
                <a:tc>
                  <a:txBody>
                    <a:bodyPr/>
                    <a:lstStyle/>
                    <a:p>
                      <a:pPr algn="ctr" fontAlgn="ctr"/>
                      <a:r>
                        <a:rPr lang="th-TH" sz="1300" u="none" strike="noStrike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7</a:t>
                      </a:r>
                      <a:endParaRPr lang="th-TH" sz="1300" b="1" i="0" u="none" strike="noStrike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4315" marR="4315" marT="4315" marB="0" anchor="ctr"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h-TH" sz="1300" u="none" strike="noStrike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สำนักงานพาณิชย์จังหวัดพังงา</a:t>
                      </a:r>
                      <a:endParaRPr lang="th-TH" sz="1300" b="1" i="0" u="none" strike="noStrike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4315" marR="4315" marT="4315" marB="0" anchor="ctr"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300" u="none" strike="noStrike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0.91</a:t>
                      </a:r>
                      <a:endParaRPr lang="th-TH" sz="1300" b="1" i="0" u="none" strike="noStrike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4315" marR="4315" marT="4315" marB="0" anchor="ctr"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300" u="none" strike="noStrike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0.91</a:t>
                      </a:r>
                      <a:endParaRPr lang="th-TH" sz="1300" b="1" i="0" u="none" strike="noStrike" dirty="0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4315" marR="4315" marT="4315" marB="0" anchor="ctr"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300" u="none" strike="noStrike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100.00</a:t>
                      </a:r>
                      <a:endParaRPr lang="th-TH" sz="1300" b="1" i="0" u="none" strike="noStrike" dirty="0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4315" marR="4315" marT="4315" marB="0" anchor="ctr"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300" u="none" strike="noStrike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0.00</a:t>
                      </a:r>
                      <a:endParaRPr lang="th-TH" sz="1300" b="1" i="0" u="none" strike="noStrike" dirty="0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4315" marR="4315" marT="4315" marB="0" anchor="ctr">
                    <a:solidFill>
                      <a:srgbClr val="FF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20599114"/>
                  </a:ext>
                </a:extLst>
              </a:tr>
              <a:tr h="196648">
                <a:tc>
                  <a:txBody>
                    <a:bodyPr/>
                    <a:lstStyle/>
                    <a:p>
                      <a:pPr algn="ctr" fontAlgn="ctr"/>
                      <a:r>
                        <a:rPr lang="th-TH" sz="1300" u="none" strike="noStrike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8</a:t>
                      </a:r>
                      <a:endParaRPr lang="th-TH" sz="1300" b="1" i="0" u="none" strike="noStrike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4315" marR="4315" marT="4315" marB="0" anchor="ctr"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h-TH" sz="1300" u="none" strike="noStrike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สำนักงานป้องกันและบรรเทาสาธารณภัยจังหวัดพังงา</a:t>
                      </a:r>
                      <a:endParaRPr lang="th-TH" sz="1300" b="1" i="0" u="none" strike="noStrike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4315" marR="4315" marT="4315" marB="0" anchor="ctr"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300" u="none" strike="noStrike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11.83</a:t>
                      </a:r>
                      <a:endParaRPr lang="th-TH" sz="1300" b="1" i="0" u="none" strike="noStrike" dirty="0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4315" marR="4315" marT="4315" marB="0" anchor="ctr"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300" u="none" strike="noStrike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11.83</a:t>
                      </a:r>
                      <a:endParaRPr lang="th-TH" sz="1300" b="1" i="0" u="none" strike="noStrike" dirty="0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4315" marR="4315" marT="4315" marB="0" anchor="ctr"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300" u="none" strike="noStrike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100.00</a:t>
                      </a:r>
                      <a:endParaRPr lang="th-TH" sz="1300" b="1" i="0" u="none" strike="noStrike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4315" marR="4315" marT="4315" marB="0" anchor="ctr"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300" u="none" strike="noStrike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0.00</a:t>
                      </a:r>
                      <a:endParaRPr lang="th-TH" sz="1300" b="1" i="0" u="none" strike="noStrike" dirty="0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4315" marR="4315" marT="4315" marB="0" anchor="ctr">
                    <a:solidFill>
                      <a:srgbClr val="FF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5226870"/>
                  </a:ext>
                </a:extLst>
              </a:tr>
              <a:tr h="196648">
                <a:tc>
                  <a:txBody>
                    <a:bodyPr/>
                    <a:lstStyle/>
                    <a:p>
                      <a:pPr algn="ctr" fontAlgn="ctr"/>
                      <a:r>
                        <a:rPr lang="th-TH" sz="1300" u="none" strike="noStrike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9</a:t>
                      </a:r>
                      <a:endParaRPr lang="th-TH" sz="1300" b="1" i="0" u="none" strike="noStrike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4315" marR="4315" marT="4315" marB="0" anchor="ctr"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h-TH" sz="1300" u="none" strike="noStrike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สำนักงานโยธาธิการและผังเมืองจังหวัดพังงา</a:t>
                      </a:r>
                      <a:endParaRPr lang="th-TH" sz="1300" b="1" i="0" u="none" strike="noStrike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4315" marR="4315" marT="4315" marB="0" anchor="ctr"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300" u="none" strike="noStrike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1.05</a:t>
                      </a:r>
                      <a:endParaRPr lang="th-TH" sz="1300" b="1" i="0" u="none" strike="noStrike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4315" marR="4315" marT="4315" marB="0" anchor="ctr"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300" u="none" strike="noStrike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1.05</a:t>
                      </a:r>
                      <a:endParaRPr lang="th-TH" sz="1300" b="1" i="0" u="none" strike="noStrike" dirty="0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4315" marR="4315" marT="4315" marB="0" anchor="ctr"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300" u="none" strike="noStrike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100.00</a:t>
                      </a:r>
                      <a:endParaRPr lang="th-TH" sz="1300" b="1" i="0" u="none" strike="noStrike" dirty="0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4315" marR="4315" marT="4315" marB="0" anchor="ctr"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300" u="none" strike="noStrike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0.00</a:t>
                      </a:r>
                      <a:endParaRPr lang="th-TH" sz="1300" b="1" i="0" u="none" strike="noStrike" dirty="0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4315" marR="4315" marT="4315" marB="0" anchor="ctr">
                    <a:solidFill>
                      <a:srgbClr val="FF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34725801"/>
                  </a:ext>
                </a:extLst>
              </a:tr>
              <a:tr h="196648">
                <a:tc>
                  <a:txBody>
                    <a:bodyPr/>
                    <a:lstStyle/>
                    <a:p>
                      <a:pPr algn="ctr" fontAlgn="ctr"/>
                      <a:r>
                        <a:rPr lang="th-TH" sz="1300" u="none" strike="noStrike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10</a:t>
                      </a:r>
                      <a:endParaRPr lang="th-TH" sz="1300" b="1" i="0" u="none" strike="noStrike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4315" marR="4315" marT="4315" marB="0" anchor="ctr"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h-TH" sz="1300" u="none" strike="noStrike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สำนักงานแรงงานจังหวัดพังงา</a:t>
                      </a:r>
                      <a:endParaRPr lang="th-TH" sz="1300" b="1" i="0" u="none" strike="noStrike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4315" marR="4315" marT="4315" marB="0" anchor="ctr"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300" u="none" strike="noStrike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0.90</a:t>
                      </a:r>
                      <a:endParaRPr lang="th-TH" sz="1300" b="1" i="0" u="none" strike="noStrike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4315" marR="4315" marT="4315" marB="0" anchor="ctr"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300" u="none" strike="noStrike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0.90</a:t>
                      </a:r>
                      <a:endParaRPr lang="th-TH" sz="1300" b="1" i="0" u="none" strike="noStrike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4315" marR="4315" marT="4315" marB="0" anchor="ctr"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300" u="none" strike="noStrike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100.00</a:t>
                      </a:r>
                      <a:endParaRPr lang="th-TH" sz="1300" b="1" i="0" u="none" strike="noStrike" dirty="0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4315" marR="4315" marT="4315" marB="0" anchor="ctr"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300" u="none" strike="noStrike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0.00</a:t>
                      </a:r>
                      <a:endParaRPr lang="th-TH" sz="1300" b="1" i="0" u="none" strike="noStrike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4315" marR="4315" marT="4315" marB="0" anchor="ctr">
                    <a:solidFill>
                      <a:srgbClr val="FF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58088336"/>
                  </a:ext>
                </a:extLst>
              </a:tr>
              <a:tr h="196648">
                <a:tc>
                  <a:txBody>
                    <a:bodyPr/>
                    <a:lstStyle/>
                    <a:p>
                      <a:pPr algn="ctr" fontAlgn="ctr"/>
                      <a:r>
                        <a:rPr lang="th-TH" sz="1300" u="none" strike="noStrike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11</a:t>
                      </a:r>
                      <a:endParaRPr lang="th-TH" sz="1300" b="1" i="0" u="none" strike="noStrike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4315" marR="4315" marT="4315" marB="0" anchor="ctr"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h-TH" sz="1300" u="none" strike="noStrike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สำนักงานจัดหางานจังหวัดพังงา</a:t>
                      </a:r>
                      <a:endParaRPr lang="th-TH" sz="1300" b="1" i="0" u="none" strike="noStrike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4315" marR="4315" marT="4315" marB="0" anchor="ctr"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300" u="none" strike="noStrike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0.96</a:t>
                      </a:r>
                      <a:endParaRPr lang="th-TH" sz="1300" b="1" i="0" u="none" strike="noStrike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4315" marR="4315" marT="4315" marB="0" anchor="ctr"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300" u="none" strike="noStrike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0.96</a:t>
                      </a:r>
                      <a:endParaRPr lang="th-TH" sz="1300" b="1" i="0" u="none" strike="noStrike" dirty="0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4315" marR="4315" marT="4315" marB="0" anchor="ctr"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300" u="none" strike="noStrike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100.00</a:t>
                      </a:r>
                      <a:endParaRPr lang="th-TH" sz="1300" b="1" i="0" u="none" strike="noStrike" dirty="0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4315" marR="4315" marT="4315" marB="0" anchor="ctr"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300" u="none" strike="noStrike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0.00</a:t>
                      </a:r>
                      <a:endParaRPr lang="th-TH" sz="1300" b="1" i="0" u="none" strike="noStrike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4315" marR="4315" marT="4315" marB="0" anchor="ctr">
                    <a:solidFill>
                      <a:srgbClr val="FF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78666473"/>
                  </a:ext>
                </a:extLst>
              </a:tr>
              <a:tr h="196648">
                <a:tc>
                  <a:txBody>
                    <a:bodyPr/>
                    <a:lstStyle/>
                    <a:p>
                      <a:pPr algn="ctr" fontAlgn="ctr"/>
                      <a:r>
                        <a:rPr lang="th-TH" sz="1300" u="none" strike="noStrike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12</a:t>
                      </a:r>
                      <a:endParaRPr lang="th-TH" sz="1300" b="1" i="0" u="none" strike="noStrike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4315" marR="4315" marT="4315" marB="0" anchor="ctr"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h-TH" sz="1300" u="none" strike="noStrike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สำนักงานวัฒนธรรมจังหวัดพังงา</a:t>
                      </a:r>
                      <a:endParaRPr lang="th-TH" sz="1300" b="1" i="0" u="none" strike="noStrike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4315" marR="4315" marT="4315" marB="0" anchor="ctr"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300" u="none" strike="noStrike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0.02</a:t>
                      </a:r>
                      <a:endParaRPr lang="th-TH" sz="1300" b="1" i="0" u="none" strike="noStrike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4315" marR="4315" marT="4315" marB="0" anchor="ctr"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300" u="none" strike="noStrike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0.02</a:t>
                      </a:r>
                      <a:endParaRPr lang="th-TH" sz="1300" b="1" i="0" u="none" strike="noStrike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4315" marR="4315" marT="4315" marB="0" anchor="ctr"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300" u="none" strike="noStrike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100.00</a:t>
                      </a:r>
                      <a:endParaRPr lang="th-TH" sz="1300" b="1" i="0" u="none" strike="noStrike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4315" marR="4315" marT="4315" marB="0" anchor="ctr"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300" u="none" strike="noStrike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0.00</a:t>
                      </a:r>
                      <a:endParaRPr lang="th-TH" sz="1300" b="1" i="0" u="none" strike="noStrike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4315" marR="4315" marT="4315" marB="0" anchor="ctr">
                    <a:solidFill>
                      <a:srgbClr val="FF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5521158"/>
                  </a:ext>
                </a:extLst>
              </a:tr>
              <a:tr h="196648">
                <a:tc>
                  <a:txBody>
                    <a:bodyPr/>
                    <a:lstStyle/>
                    <a:p>
                      <a:pPr algn="ctr" fontAlgn="ctr"/>
                      <a:r>
                        <a:rPr lang="th-TH" sz="1300" u="none" strike="noStrike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13</a:t>
                      </a:r>
                      <a:endParaRPr lang="th-TH" sz="1300" b="1" i="0" u="none" strike="noStrike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4315" marR="4315" marT="4315" marB="0" anchor="ctr"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h-TH" sz="1300" u="none" strike="noStrike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โรงเรียนดีบุกพังงาวิทยายน</a:t>
                      </a:r>
                      <a:endParaRPr lang="th-TH" sz="1300" b="1" i="0" u="none" strike="noStrike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4315" marR="4315" marT="4315" marB="0" anchor="ctr"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300" u="none" strike="noStrike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1.87</a:t>
                      </a:r>
                      <a:endParaRPr lang="th-TH" sz="1300" b="1" i="0" u="none" strike="noStrike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4315" marR="4315" marT="4315" marB="0" anchor="ctr"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300" u="none" strike="noStrike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1.87</a:t>
                      </a:r>
                      <a:endParaRPr lang="th-TH" sz="1300" b="1" i="0" u="none" strike="noStrike" dirty="0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4315" marR="4315" marT="4315" marB="0" anchor="ctr"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300" u="none" strike="noStrike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100.00</a:t>
                      </a:r>
                      <a:endParaRPr lang="th-TH" sz="1300" b="1" i="0" u="none" strike="noStrike" dirty="0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4315" marR="4315" marT="4315" marB="0" anchor="ctr"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300" u="none" strike="noStrike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0.00</a:t>
                      </a:r>
                      <a:endParaRPr lang="th-TH" sz="1300" b="1" i="0" u="none" strike="noStrike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4315" marR="4315" marT="4315" marB="0" anchor="ctr">
                    <a:solidFill>
                      <a:srgbClr val="FF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60171081"/>
                  </a:ext>
                </a:extLst>
              </a:tr>
              <a:tr h="196648">
                <a:tc>
                  <a:txBody>
                    <a:bodyPr/>
                    <a:lstStyle/>
                    <a:p>
                      <a:pPr algn="ctr" fontAlgn="ctr"/>
                      <a:r>
                        <a:rPr lang="th-TH" sz="1300" u="none" strike="noStrike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14</a:t>
                      </a:r>
                      <a:endParaRPr lang="th-TH" sz="1300" b="1" i="0" u="none" strike="noStrike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4315" marR="4315" marT="4315" marB="0" anchor="ctr"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h-TH" sz="1300" u="none" strike="noStrike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วิทยาลัยเกษตรและเทคโนโลยีพังงา</a:t>
                      </a:r>
                      <a:endParaRPr lang="th-TH" sz="1300" b="1" i="0" u="none" strike="noStrike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4315" marR="4315" marT="4315" marB="0" anchor="ctr"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300" u="none" strike="noStrike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1.32</a:t>
                      </a:r>
                      <a:endParaRPr lang="th-TH" sz="1300" b="1" i="0" u="none" strike="noStrike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4315" marR="4315" marT="4315" marB="0" anchor="ctr"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300" u="none" strike="noStrike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1.32</a:t>
                      </a:r>
                      <a:endParaRPr lang="th-TH" sz="1300" b="1" i="0" u="none" strike="noStrike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4315" marR="4315" marT="4315" marB="0" anchor="ctr"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300" u="none" strike="noStrike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100.00</a:t>
                      </a:r>
                      <a:endParaRPr lang="th-TH" sz="1300" b="1" i="0" u="none" strike="noStrike" dirty="0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4315" marR="4315" marT="4315" marB="0" anchor="ctr"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300" u="none" strike="noStrike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0.00</a:t>
                      </a:r>
                      <a:endParaRPr lang="th-TH" sz="1300" b="1" i="0" u="none" strike="noStrike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4315" marR="4315" marT="4315" marB="0" anchor="ctr">
                    <a:solidFill>
                      <a:srgbClr val="FF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7685984"/>
                  </a:ext>
                </a:extLst>
              </a:tr>
              <a:tr h="196648">
                <a:tc>
                  <a:txBody>
                    <a:bodyPr/>
                    <a:lstStyle/>
                    <a:p>
                      <a:pPr algn="ctr" fontAlgn="ctr"/>
                      <a:r>
                        <a:rPr lang="th-TH" sz="1300" u="none" strike="noStrike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15</a:t>
                      </a:r>
                      <a:endParaRPr lang="th-TH" sz="1300" b="1" i="0" u="none" strike="noStrike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4315" marR="4315" marT="4315" marB="0" anchor="ctr"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h-TH" sz="1300" u="none" strike="noStrike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โรงพยาบาลพังงา</a:t>
                      </a:r>
                      <a:endParaRPr lang="th-TH" sz="1300" b="1" i="0" u="none" strike="noStrike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4315" marR="4315" marT="4315" marB="0" anchor="ctr"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300" u="none" strike="noStrike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2.70</a:t>
                      </a:r>
                      <a:endParaRPr lang="th-TH" sz="1300" b="1" i="0" u="none" strike="noStrike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4315" marR="4315" marT="4315" marB="0" anchor="ctr"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300" u="none" strike="noStrike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2.70</a:t>
                      </a:r>
                      <a:endParaRPr lang="th-TH" sz="1300" b="1" i="0" u="none" strike="noStrike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4315" marR="4315" marT="4315" marB="0" anchor="ctr"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300" u="none" strike="noStrike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100.00</a:t>
                      </a:r>
                      <a:endParaRPr lang="th-TH" sz="1300" b="1" i="0" u="none" strike="noStrike" dirty="0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4315" marR="4315" marT="4315" marB="0" anchor="ctr"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300" u="none" strike="noStrike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0.00</a:t>
                      </a:r>
                      <a:endParaRPr lang="th-TH" sz="1300" b="1" i="0" u="none" strike="noStrike" dirty="0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4315" marR="4315" marT="4315" marB="0" anchor="ctr">
                    <a:solidFill>
                      <a:srgbClr val="FF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65932700"/>
                  </a:ext>
                </a:extLst>
              </a:tr>
              <a:tr h="196648">
                <a:tc>
                  <a:txBody>
                    <a:bodyPr/>
                    <a:lstStyle/>
                    <a:p>
                      <a:pPr algn="ctr" fontAlgn="ctr"/>
                      <a:r>
                        <a:rPr lang="th-TH" sz="1300" u="none" strike="noStrike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16</a:t>
                      </a:r>
                      <a:endParaRPr lang="th-TH" sz="1300" b="1" i="0" u="none" strike="noStrike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4315" marR="4315" marT="4315" marB="0" anchor="ctr"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h-TH" sz="1300" u="none" strike="noStrike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โรงพยาบาลตะกั่วป่า</a:t>
                      </a:r>
                      <a:endParaRPr lang="th-TH" sz="1300" b="1" i="0" u="none" strike="noStrike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4315" marR="4315" marT="4315" marB="0" anchor="ctr"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300" u="none" strike="noStrike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0.61</a:t>
                      </a:r>
                      <a:endParaRPr lang="th-TH" sz="1300" b="1" i="0" u="none" strike="noStrike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4315" marR="4315" marT="4315" marB="0" anchor="ctr"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300" u="none" strike="noStrike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0.61</a:t>
                      </a:r>
                      <a:endParaRPr lang="th-TH" sz="1300" b="1" i="0" u="none" strike="noStrike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4315" marR="4315" marT="4315" marB="0" anchor="ctr"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300" u="none" strike="noStrike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100.00</a:t>
                      </a:r>
                      <a:endParaRPr lang="th-TH" sz="1300" b="1" i="0" u="none" strike="noStrike" dirty="0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4315" marR="4315" marT="4315" marB="0" anchor="ctr"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300" u="none" strike="noStrike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0.00</a:t>
                      </a:r>
                      <a:endParaRPr lang="th-TH" sz="1300" b="1" i="0" u="none" strike="noStrike" dirty="0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4315" marR="4315" marT="4315" marB="0" anchor="ctr">
                    <a:solidFill>
                      <a:srgbClr val="FF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8718081"/>
                  </a:ext>
                </a:extLst>
              </a:tr>
              <a:tr h="196648">
                <a:tc>
                  <a:txBody>
                    <a:bodyPr/>
                    <a:lstStyle/>
                    <a:p>
                      <a:pPr algn="ctr" fontAlgn="ctr"/>
                      <a:r>
                        <a:rPr lang="th-TH" sz="1300" u="none" strike="noStrike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17</a:t>
                      </a:r>
                      <a:endParaRPr lang="th-TH" sz="1300" b="1" i="0" u="none" strike="noStrike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4315" marR="4315" marT="4315" marB="0" anchor="ctr"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h-TH" sz="1300" u="none" strike="noStrike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วิทยาลัยชุมชนจังหวัดพังงา</a:t>
                      </a:r>
                      <a:endParaRPr lang="th-TH" sz="1300" b="1" i="0" u="none" strike="noStrike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4315" marR="4315" marT="4315" marB="0" anchor="ctr"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300" u="none" strike="noStrike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0.53</a:t>
                      </a:r>
                      <a:endParaRPr lang="th-TH" sz="1300" b="1" i="0" u="none" strike="noStrike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4315" marR="4315" marT="4315" marB="0" anchor="ctr"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300" u="none" strike="noStrike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0.53</a:t>
                      </a:r>
                      <a:endParaRPr lang="th-TH" sz="1300" b="1" i="0" u="none" strike="noStrike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4315" marR="4315" marT="4315" marB="0" anchor="ctr"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300" u="none" strike="noStrike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100.00</a:t>
                      </a:r>
                      <a:endParaRPr lang="th-TH" sz="1300" b="1" i="0" u="none" strike="noStrike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4315" marR="4315" marT="4315" marB="0" anchor="ctr"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300" u="none" strike="noStrike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0.00</a:t>
                      </a:r>
                      <a:endParaRPr lang="th-TH" sz="1300" b="1" i="0" u="none" strike="noStrike" dirty="0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4315" marR="4315" marT="4315" marB="0" anchor="ctr">
                    <a:solidFill>
                      <a:srgbClr val="FF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54181683"/>
                  </a:ext>
                </a:extLst>
              </a:tr>
              <a:tr h="196648">
                <a:tc>
                  <a:txBody>
                    <a:bodyPr/>
                    <a:lstStyle/>
                    <a:p>
                      <a:pPr algn="ctr" fontAlgn="ctr"/>
                      <a:r>
                        <a:rPr lang="th-TH" sz="1300" u="none" strike="noStrike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18</a:t>
                      </a:r>
                      <a:endParaRPr lang="th-TH" sz="1300" b="1" i="0" u="none" strike="noStrike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4315" marR="4315" marT="4315" marB="0" anchor="ctr"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h-TH" sz="1300" u="none" strike="noStrike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ตำรวจภูธรจังหวัดพังงา</a:t>
                      </a:r>
                      <a:endParaRPr lang="th-TH" sz="1300" b="1" i="0" u="none" strike="noStrike" dirty="0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4315" marR="4315" marT="4315" marB="0" anchor="ctr"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300" u="none" strike="noStrike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11.91</a:t>
                      </a:r>
                      <a:endParaRPr lang="th-TH" sz="1300" b="1" i="0" u="none" strike="noStrike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4315" marR="4315" marT="4315" marB="0" anchor="ctr"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300" u="none" strike="noStrike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11.91</a:t>
                      </a:r>
                      <a:endParaRPr lang="th-TH" sz="1300" b="1" i="0" u="none" strike="noStrike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4315" marR="4315" marT="4315" marB="0" anchor="ctr"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300" u="none" strike="noStrike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100.00</a:t>
                      </a:r>
                      <a:endParaRPr lang="th-TH" sz="1300" b="1" i="0" u="none" strike="noStrike" dirty="0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4315" marR="4315" marT="4315" marB="0" anchor="ctr"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300" u="none" strike="noStrike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0.00</a:t>
                      </a:r>
                      <a:endParaRPr lang="th-TH" sz="1300" b="1" i="0" u="none" strike="noStrike" dirty="0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4315" marR="4315" marT="4315" marB="0" anchor="ctr">
                    <a:solidFill>
                      <a:srgbClr val="FF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77418971"/>
                  </a:ext>
                </a:extLst>
              </a:tr>
              <a:tr h="196648">
                <a:tc>
                  <a:txBody>
                    <a:bodyPr/>
                    <a:lstStyle/>
                    <a:p>
                      <a:pPr algn="ctr" fontAlgn="ctr"/>
                      <a:r>
                        <a:rPr lang="th-TH" sz="1300" u="none" strike="noStrike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19</a:t>
                      </a:r>
                      <a:endParaRPr lang="th-TH" sz="1300" b="1" i="0" u="none" strike="noStrike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4315" marR="4315" marT="4315" marB="0" anchor="ctr"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h-TH" sz="1300" u="none" strike="noStrike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องค์การบริหารส่วนจังหวัดพังงา</a:t>
                      </a:r>
                      <a:endParaRPr lang="th-TH" sz="1300" b="1" i="0" u="none" strike="noStrike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4315" marR="4315" marT="4315" marB="0" anchor="ctr"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300" u="none" strike="noStrike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36.60</a:t>
                      </a:r>
                      <a:endParaRPr lang="th-TH" sz="1300" b="1" i="0" u="none" strike="noStrike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4315" marR="4315" marT="4315" marB="0" anchor="ctr"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300" u="none" strike="noStrike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36.58</a:t>
                      </a:r>
                      <a:endParaRPr lang="th-TH" sz="1300" b="1" i="0" u="none" strike="noStrike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4315" marR="4315" marT="4315" marB="0" anchor="ctr"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300" u="none" strike="noStrike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99.95</a:t>
                      </a:r>
                      <a:endParaRPr lang="th-TH" sz="1300" b="1" i="0" u="none" strike="noStrike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4315" marR="4315" marT="4315" marB="0" anchor="ctr"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300" u="none" strike="noStrike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0.02</a:t>
                      </a:r>
                      <a:endParaRPr lang="th-TH" sz="1300" b="1" i="0" u="none" strike="noStrike" dirty="0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4315" marR="4315" marT="4315" marB="0" anchor="ctr">
                    <a:solidFill>
                      <a:srgbClr val="FF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60860262"/>
                  </a:ext>
                </a:extLst>
              </a:tr>
              <a:tr h="196648">
                <a:tc>
                  <a:txBody>
                    <a:bodyPr/>
                    <a:lstStyle/>
                    <a:p>
                      <a:pPr algn="ctr" fontAlgn="ctr"/>
                      <a:r>
                        <a:rPr lang="th-TH" sz="1300" u="none" strike="noStrike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20</a:t>
                      </a:r>
                      <a:endParaRPr lang="th-TH" sz="1300" b="1" i="0" u="none" strike="noStrike" dirty="0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4315" marR="4315" marT="4315" marB="0" anchor="ctr"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h-TH" sz="1300" u="none" strike="noStrike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สำนักงานจังหวัดพังงา</a:t>
                      </a:r>
                      <a:endParaRPr lang="th-TH" sz="1300" b="1" i="0" u="none" strike="noStrike" dirty="0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4315" marR="4315" marT="4315" marB="0" anchor="ctr"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300" u="none" strike="noStrike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23.24</a:t>
                      </a:r>
                      <a:endParaRPr lang="th-TH" sz="1300" b="1" i="0" u="none" strike="noStrike" dirty="0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4315" marR="4315" marT="4315" marB="0" anchor="ctr"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300" u="none" strike="noStrike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23.23</a:t>
                      </a:r>
                      <a:endParaRPr lang="th-TH" sz="1300" b="1" i="0" u="none" strike="noStrike" dirty="0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4315" marR="4315" marT="4315" marB="0" anchor="ctr"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300" u="none" strike="noStrike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99.94</a:t>
                      </a:r>
                      <a:endParaRPr lang="th-TH" sz="1300" b="1" i="0" u="none" strike="noStrike" dirty="0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4315" marR="4315" marT="4315" marB="0" anchor="ctr"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300" u="none" strike="noStrike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0.01</a:t>
                      </a:r>
                      <a:endParaRPr lang="th-TH" sz="1300" b="1" i="0" u="none" strike="noStrike" dirty="0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4315" marR="4315" marT="4315" marB="0" anchor="ctr">
                    <a:solidFill>
                      <a:srgbClr val="FF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1735947"/>
                  </a:ext>
                </a:extLst>
              </a:tr>
              <a:tr h="196648">
                <a:tc>
                  <a:txBody>
                    <a:bodyPr/>
                    <a:lstStyle/>
                    <a:p>
                      <a:pPr algn="ctr" fontAlgn="ctr"/>
                      <a:r>
                        <a:rPr lang="th-TH" sz="1300" u="none" strike="noStrike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21</a:t>
                      </a:r>
                      <a:endParaRPr lang="th-TH" sz="1300" b="1" i="0" u="none" strike="noStrike" dirty="0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4315" marR="4315" marT="4315" marB="0" anchor="ctr"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h-TH" sz="1300" u="none" strike="noStrike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งบกรมจังหวัดพังงา</a:t>
                      </a:r>
                      <a:endParaRPr lang="th-TH" sz="1300" b="1" i="0" u="none" strike="noStrike" dirty="0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4315" marR="4315" marT="4315" marB="0" anchor="ctr"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300" u="none" strike="noStrike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100.42</a:t>
                      </a:r>
                      <a:endParaRPr lang="th-TH" sz="1300" b="1" i="0" u="none" strike="noStrike" dirty="0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4315" marR="4315" marT="4315" marB="0" anchor="ctr"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300" u="none" strike="noStrike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100.29</a:t>
                      </a:r>
                      <a:endParaRPr lang="th-TH" sz="1300" b="1" i="0" u="none" strike="noStrike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4315" marR="4315" marT="4315" marB="0" anchor="ctr"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300" u="none" strike="noStrike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99.87</a:t>
                      </a:r>
                      <a:endParaRPr lang="th-TH" sz="1300" b="1" i="0" u="none" strike="noStrike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4315" marR="4315" marT="4315" marB="0" anchor="ctr"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300" u="none" strike="noStrike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0.13</a:t>
                      </a:r>
                      <a:endParaRPr lang="th-TH" sz="1300" b="1" i="0" u="none" strike="noStrike" dirty="0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4315" marR="4315" marT="4315" marB="0" anchor="ctr">
                    <a:solidFill>
                      <a:srgbClr val="FF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846501"/>
                  </a:ext>
                </a:extLst>
              </a:tr>
              <a:tr h="196648">
                <a:tc>
                  <a:txBody>
                    <a:bodyPr/>
                    <a:lstStyle/>
                    <a:p>
                      <a:pPr algn="ctr" fontAlgn="ctr"/>
                      <a:r>
                        <a:rPr lang="th-TH" sz="1300" u="none" strike="noStrike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22</a:t>
                      </a:r>
                      <a:endParaRPr lang="th-TH" sz="1300" b="1" i="0" u="none" strike="noStrike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4315" marR="4315" marT="4315" marB="0" anchor="ctr"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h-TH" sz="1300" u="none" strike="noStrike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สำนักงานเขตพื้นที่การศึกษามัธยมศึกษาพังงา ภูเก็ต  ระนอง</a:t>
                      </a:r>
                      <a:endParaRPr lang="th-TH" sz="1300" b="1" i="0" u="none" strike="noStrike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4315" marR="4315" marT="4315" marB="0" anchor="ctr"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300" u="none" strike="noStrike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25.05</a:t>
                      </a:r>
                      <a:endParaRPr lang="th-TH" sz="1300" b="1" i="0" u="none" strike="noStrike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4315" marR="4315" marT="4315" marB="0" anchor="ctr"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300" u="none" strike="noStrike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24.92</a:t>
                      </a:r>
                      <a:endParaRPr lang="th-TH" sz="1300" b="1" i="0" u="none" strike="noStrike" dirty="0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4315" marR="4315" marT="4315" marB="0" anchor="ctr"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300" u="none" strike="noStrike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99.48</a:t>
                      </a:r>
                      <a:endParaRPr lang="th-TH" sz="1300" b="1" i="0" u="none" strike="noStrike" dirty="0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4315" marR="4315" marT="4315" marB="0" anchor="ctr"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300" u="none" strike="noStrike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0.13</a:t>
                      </a:r>
                      <a:endParaRPr lang="th-TH" sz="1300" b="1" i="0" u="none" strike="noStrike" dirty="0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4315" marR="4315" marT="4315" marB="0" anchor="ctr">
                    <a:solidFill>
                      <a:srgbClr val="FF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9251164"/>
                  </a:ext>
                </a:extLst>
              </a:tr>
              <a:tr h="196648">
                <a:tc>
                  <a:txBody>
                    <a:bodyPr/>
                    <a:lstStyle/>
                    <a:p>
                      <a:pPr algn="ctr" fontAlgn="ctr"/>
                      <a:r>
                        <a:rPr lang="th-TH" sz="1300" u="none" strike="noStrike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23</a:t>
                      </a:r>
                      <a:endParaRPr lang="th-TH" sz="1300" b="1" i="0" u="none" strike="noStrike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4315" marR="4315" marT="4315" marB="0" anchor="ctr"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h-TH" sz="1300" u="none" strike="noStrike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แขวงทางหลวงพังงา</a:t>
                      </a:r>
                      <a:endParaRPr lang="th-TH" sz="1300" b="1" i="0" u="none" strike="noStrike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4315" marR="4315" marT="4315" marB="0" anchor="ctr"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300" u="none" strike="noStrike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122.49</a:t>
                      </a:r>
                      <a:endParaRPr lang="th-TH" sz="1300" b="1" i="0" u="none" strike="noStrike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4315" marR="4315" marT="4315" marB="0" anchor="ctr"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300" u="none" strike="noStrike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121.82</a:t>
                      </a:r>
                      <a:endParaRPr lang="th-TH" sz="1300" b="1" i="0" u="none" strike="noStrike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4315" marR="4315" marT="4315" marB="0" anchor="ctr"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300" u="none" strike="noStrike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99.45</a:t>
                      </a:r>
                      <a:endParaRPr lang="th-TH" sz="1300" b="1" i="0" u="none" strike="noStrike" dirty="0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4315" marR="4315" marT="4315" marB="0" anchor="ctr"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300" u="none" strike="noStrike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0.67</a:t>
                      </a:r>
                      <a:endParaRPr lang="th-TH" sz="1300" b="1" i="0" u="none" strike="noStrike" dirty="0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4315" marR="4315" marT="4315" marB="0" anchor="ctr">
                    <a:solidFill>
                      <a:srgbClr val="FF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06717148"/>
                  </a:ext>
                </a:extLst>
              </a:tr>
              <a:tr h="196648">
                <a:tc>
                  <a:txBody>
                    <a:bodyPr/>
                    <a:lstStyle/>
                    <a:p>
                      <a:pPr algn="ctr" fontAlgn="ctr"/>
                      <a:r>
                        <a:rPr lang="th-TH" sz="1300" u="none" strike="noStrike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24</a:t>
                      </a:r>
                      <a:endParaRPr lang="th-TH" sz="1300" b="1" i="0" u="none" strike="noStrike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4315" marR="4315" marT="4315" marB="0" anchor="ctr"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h-TH" sz="1300" u="none" strike="noStrike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สำนักงานสถิติจังหวัดพังงา</a:t>
                      </a:r>
                      <a:endParaRPr lang="th-TH" sz="1300" b="1" i="0" u="none" strike="noStrike" dirty="0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4315" marR="4315" marT="4315" marB="0" anchor="ctr"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300" u="none" strike="noStrike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0.98</a:t>
                      </a:r>
                      <a:endParaRPr lang="th-TH" sz="1300" b="1" i="0" u="none" strike="noStrike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4315" marR="4315" marT="4315" marB="0" anchor="ctr"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300" u="none" strike="noStrike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0.97</a:t>
                      </a:r>
                      <a:endParaRPr lang="th-TH" sz="1300" b="1" i="0" u="none" strike="noStrike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4315" marR="4315" marT="4315" marB="0" anchor="ctr"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300" u="none" strike="noStrike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99.08</a:t>
                      </a:r>
                      <a:endParaRPr lang="th-TH" sz="1300" b="1" i="0" u="none" strike="noStrike" dirty="0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4315" marR="4315" marT="4315" marB="0" anchor="ctr"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300" u="none" strike="noStrike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0.01</a:t>
                      </a:r>
                      <a:endParaRPr lang="th-TH" sz="1300" b="1" i="0" u="none" strike="noStrike" dirty="0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4315" marR="4315" marT="4315" marB="0" anchor="ctr">
                    <a:solidFill>
                      <a:srgbClr val="FF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9091662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158638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B6C605A-C5B8-2A95-EF22-8AA9F4A29B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238026" y="6290586"/>
            <a:ext cx="2228850" cy="365125"/>
          </a:xfrm>
        </p:spPr>
        <p:txBody>
          <a:bodyPr/>
          <a:lstStyle/>
          <a:p>
            <a:pPr>
              <a:defRPr/>
            </a:pPr>
            <a:fld id="{906E1514-983F-408F-ABC0-7DFCF8634602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9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สี่เหลี่ยมผืนผ้า 3"/>
          <p:cNvSpPr/>
          <p:nvPr/>
        </p:nvSpPr>
        <p:spPr>
          <a:xfrm>
            <a:off x="381000" y="0"/>
            <a:ext cx="9144000" cy="112474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grpSp>
        <p:nvGrpSpPr>
          <p:cNvPr id="6" name="กลุ่ม 5"/>
          <p:cNvGrpSpPr/>
          <p:nvPr/>
        </p:nvGrpSpPr>
        <p:grpSpPr>
          <a:xfrm>
            <a:off x="1208584" y="53784"/>
            <a:ext cx="7755064" cy="1194674"/>
            <a:chOff x="827584" y="53784"/>
            <a:chExt cx="7755064" cy="1194674"/>
          </a:xfrm>
        </p:grpSpPr>
        <p:sp>
          <p:nvSpPr>
            <p:cNvPr id="5" name="สี่เหลี่ยมผืนผ้ามุมมน 4"/>
            <p:cNvSpPr/>
            <p:nvPr/>
          </p:nvSpPr>
          <p:spPr>
            <a:xfrm>
              <a:off x="827584" y="137231"/>
              <a:ext cx="6912768" cy="1042418"/>
            </a:xfrm>
            <a:prstGeom prst="roundRect">
              <a:avLst/>
            </a:prstGeom>
            <a:solidFill>
              <a:srgbClr val="FF99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pic>
          <p:nvPicPr>
            <p:cNvPr id="3076" name="Picture 4" descr="https://cdn-icons-png.flaticon.com/512/4481/4481301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87975" y="53784"/>
              <a:ext cx="1194673" cy="119467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" name="กล่องข้อความ 2"/>
            <p:cNvSpPr txBox="1"/>
            <p:nvPr/>
          </p:nvSpPr>
          <p:spPr>
            <a:xfrm>
              <a:off x="877301" y="220086"/>
              <a:ext cx="6959388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h-TH" b="1" dirty="0"/>
                <a:t>รายงานผลการเบิกจ่ายเงินกันไว้เบิกเหลื่อมปี พ.ศ. 2564 </a:t>
              </a:r>
            </a:p>
            <a:p>
              <a:pPr algn="ctr"/>
              <a:r>
                <a:rPr lang="th-TH" b="1" dirty="0"/>
                <a:t>ณ วันที่ 25 สิงหาคม 2565 </a:t>
              </a:r>
            </a:p>
          </p:txBody>
        </p:sp>
      </p:grpSp>
      <p:sp>
        <p:nvSpPr>
          <p:cNvPr id="9" name="กล่องข้อความ 8"/>
          <p:cNvSpPr txBox="1"/>
          <p:nvPr/>
        </p:nvSpPr>
        <p:spPr>
          <a:xfrm>
            <a:off x="7768975" y="1022042"/>
            <a:ext cx="169790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1600" dirty="0"/>
              <a:t>หน่วย </a:t>
            </a:r>
            <a:r>
              <a:rPr lang="en-US" sz="1600" dirty="0"/>
              <a:t>: </a:t>
            </a:r>
            <a:r>
              <a:rPr lang="th-TH" sz="1600" dirty="0"/>
              <a:t>ล้านบาท</a:t>
            </a:r>
          </a:p>
        </p:txBody>
      </p:sp>
      <p:sp>
        <p:nvSpPr>
          <p:cNvPr id="13" name="กล่องข้อความ 12"/>
          <p:cNvSpPr txBox="1"/>
          <p:nvPr/>
        </p:nvSpPr>
        <p:spPr>
          <a:xfrm>
            <a:off x="4160498" y="6496128"/>
            <a:ext cx="558309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th-TH" sz="1600" b="1" dirty="0">
                <a:solidFill>
                  <a:srgbClr val="59595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ที่มา </a:t>
            </a:r>
            <a:r>
              <a:rPr lang="en-US" sz="1600" b="1" dirty="0">
                <a:solidFill>
                  <a:srgbClr val="59595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: MIS Financial Analytics</a:t>
            </a:r>
            <a:r>
              <a:rPr lang="th-TH" sz="1600" b="1" dirty="0">
                <a:solidFill>
                  <a:srgbClr val="59595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   กลุ่มงานระบบการคลัง   สำนักงานคลังจังหวัดพังงา</a:t>
            </a:r>
          </a:p>
        </p:txBody>
      </p:sp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B86CF139-E3BF-81F2-D681-7AA5A88D31C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20497195"/>
              </p:ext>
            </p:extLst>
          </p:nvPr>
        </p:nvGraphicFramePr>
        <p:xfrm>
          <a:off x="1074578" y="1278547"/>
          <a:ext cx="8047387" cy="526641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13726">
                  <a:extLst>
                    <a:ext uri="{9D8B030D-6E8A-4147-A177-3AD203B41FA5}">
                      <a16:colId xmlns:a16="http://schemas.microsoft.com/office/drawing/2014/main" val="4065777903"/>
                    </a:ext>
                  </a:extLst>
                </a:gridCol>
                <a:gridCol w="3817327">
                  <a:extLst>
                    <a:ext uri="{9D8B030D-6E8A-4147-A177-3AD203B41FA5}">
                      <a16:colId xmlns:a16="http://schemas.microsoft.com/office/drawing/2014/main" val="472210518"/>
                    </a:ext>
                  </a:extLst>
                </a:gridCol>
                <a:gridCol w="1160127">
                  <a:extLst>
                    <a:ext uri="{9D8B030D-6E8A-4147-A177-3AD203B41FA5}">
                      <a16:colId xmlns:a16="http://schemas.microsoft.com/office/drawing/2014/main" val="2031971865"/>
                    </a:ext>
                  </a:extLst>
                </a:gridCol>
                <a:gridCol w="914453">
                  <a:extLst>
                    <a:ext uri="{9D8B030D-6E8A-4147-A177-3AD203B41FA5}">
                      <a16:colId xmlns:a16="http://schemas.microsoft.com/office/drawing/2014/main" val="3064517639"/>
                    </a:ext>
                  </a:extLst>
                </a:gridCol>
                <a:gridCol w="924635">
                  <a:extLst>
                    <a:ext uri="{9D8B030D-6E8A-4147-A177-3AD203B41FA5}">
                      <a16:colId xmlns:a16="http://schemas.microsoft.com/office/drawing/2014/main" val="3334222044"/>
                    </a:ext>
                  </a:extLst>
                </a:gridCol>
                <a:gridCol w="817119">
                  <a:extLst>
                    <a:ext uri="{9D8B030D-6E8A-4147-A177-3AD203B41FA5}">
                      <a16:colId xmlns:a16="http://schemas.microsoft.com/office/drawing/2014/main" val="2605346462"/>
                    </a:ext>
                  </a:extLst>
                </a:gridCol>
              </a:tblGrid>
              <a:tr h="175627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th-TH" sz="1600" b="1" u="none" strike="noStrike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ลำดับ</a:t>
                      </a:r>
                      <a:endParaRPr lang="th-TH" sz="1600" b="1" i="0" u="none" strike="noStrike" dirty="0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4315" marR="4315" marT="4315" marB="0" anchor="ctr">
                    <a:solidFill>
                      <a:srgbClr val="FF9999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th-TH" sz="1600" b="1" u="none" strike="noStrike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หน่วยงาน</a:t>
                      </a:r>
                      <a:endParaRPr lang="th-TH" sz="1600" b="1" i="0" u="none" strike="noStrike" dirty="0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4315" marR="4315" marT="4315" marB="0" anchor="ctr"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h-TH" sz="1300" b="1" u="none" strike="noStrike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รวมเงินกัน</a:t>
                      </a:r>
                      <a:endParaRPr lang="th-TH" sz="1300" b="1" i="0" u="none" strike="noStrike" dirty="0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4315" marR="4315" marT="4315" marB="0" anchor="ctr">
                    <a:solidFill>
                      <a:srgbClr val="FF9999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th-TH" sz="1300" b="1" u="none" strike="noStrike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เบิกจ่าย</a:t>
                      </a:r>
                      <a:endParaRPr lang="th-TH" sz="1300" b="1" i="0" u="none" strike="noStrike" dirty="0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4315" marR="4315" marT="4315" marB="0" anchor="ctr">
                    <a:solidFill>
                      <a:srgbClr val="FF9999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th-TH" sz="1300" b="1" u="none" strike="noStrike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ร้อยละเบิกจ่าย</a:t>
                      </a:r>
                      <a:endParaRPr lang="th-TH" sz="1300" b="1" i="0" u="none" strike="noStrike" dirty="0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4315" marR="4315" marT="4315" marB="0" anchor="ctr">
                    <a:solidFill>
                      <a:srgbClr val="FF9999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th-TH" sz="1300" b="1" u="none" strike="noStrike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คงเหลือ</a:t>
                      </a:r>
                      <a:endParaRPr lang="th-TH" sz="1300" b="1" i="0" u="none" strike="noStrike" dirty="0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4315" marR="4315" marT="4315" marB="0" anchor="ctr">
                    <a:solidFill>
                      <a:srgbClr val="FF99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17477867"/>
                  </a:ext>
                </a:extLst>
              </a:tr>
              <a:tr h="175627">
                <a:tc v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h-TH" sz="1300" b="1" u="none" strike="noStrike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ไว้เบิกเหลื่อมปี</a:t>
                      </a:r>
                      <a:endParaRPr lang="th-TH" sz="1300" b="1" i="0" u="none" strike="noStrike" dirty="0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4315" marR="4315" marT="4315" marB="0" anchor="ctr">
                    <a:solidFill>
                      <a:srgbClr val="FF999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2993040"/>
                  </a:ext>
                </a:extLst>
              </a:tr>
              <a:tr h="188598">
                <a:tc>
                  <a:txBody>
                    <a:bodyPr/>
                    <a:lstStyle/>
                    <a:p>
                      <a:pPr algn="ctr" fontAlgn="ctr"/>
                      <a:r>
                        <a:rPr lang="th-TH" sz="1300" u="none" strike="noStrike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25</a:t>
                      </a:r>
                      <a:endParaRPr lang="th-TH" sz="1300" b="1" i="0" u="none" strike="noStrike" dirty="0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4315" marR="4315" marT="4315" marB="0" anchor="ctr"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h-TH" sz="1300" u="none" strike="noStrike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สำนักงานประกันสังคมจังหวัดพังงา</a:t>
                      </a:r>
                      <a:endParaRPr lang="th-TH" sz="1300" b="1" i="0" u="none" strike="noStrike" dirty="0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4315" marR="4315" marT="4315" marB="0" anchor="ctr"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300" u="none" strike="noStrike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0.56</a:t>
                      </a:r>
                      <a:endParaRPr lang="th-TH" sz="1300" b="1" i="0" u="none" strike="noStrike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4315" marR="4315" marT="4315" marB="0" anchor="ctr"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300" u="none" strike="noStrike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0.56</a:t>
                      </a:r>
                      <a:endParaRPr lang="th-TH" sz="1300" b="1" i="0" u="none" strike="noStrike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4315" marR="4315" marT="4315" marB="0" anchor="ctr"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300" u="none" strike="noStrike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99.06</a:t>
                      </a:r>
                      <a:endParaRPr lang="th-TH" sz="1300" b="1" i="0" u="none" strike="noStrike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4315" marR="4315" marT="4315" marB="0" anchor="ctr"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300" u="none" strike="noStrike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0.01</a:t>
                      </a:r>
                      <a:endParaRPr lang="th-TH" sz="1300" b="1" i="0" u="none" strike="noStrike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4315" marR="4315" marT="4315" marB="0" anchor="ctr">
                    <a:solidFill>
                      <a:srgbClr val="FF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2959881"/>
                  </a:ext>
                </a:extLst>
              </a:tr>
              <a:tr h="188598">
                <a:tc>
                  <a:txBody>
                    <a:bodyPr/>
                    <a:lstStyle/>
                    <a:p>
                      <a:pPr algn="ctr" fontAlgn="ctr"/>
                      <a:r>
                        <a:rPr lang="th-TH" sz="1300" u="none" strike="noStrike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26</a:t>
                      </a:r>
                      <a:endParaRPr lang="th-TH" sz="1300" b="1" i="0" u="none" strike="noStrike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4315" marR="4315" marT="4315" marB="0" anchor="ctr"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h-TH" sz="1300" u="none" strike="noStrike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เทศบาลเมืองตะกั่วป่า</a:t>
                      </a:r>
                      <a:endParaRPr lang="th-TH" sz="1300" b="1" i="0" u="none" strike="noStrike" dirty="0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4315" marR="4315" marT="4315" marB="0" anchor="ctr"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300" u="none" strike="noStrike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24.90</a:t>
                      </a:r>
                      <a:endParaRPr lang="th-TH" sz="1300" b="1" i="0" u="none" strike="noStrike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4315" marR="4315" marT="4315" marB="0" anchor="ctr"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300" u="none" strike="noStrike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24.66</a:t>
                      </a:r>
                      <a:endParaRPr lang="th-TH" sz="1300" b="1" i="0" u="none" strike="noStrike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4315" marR="4315" marT="4315" marB="0" anchor="ctr"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300" u="none" strike="noStrike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99.03</a:t>
                      </a:r>
                      <a:endParaRPr lang="th-TH" sz="1300" b="1" i="0" u="none" strike="noStrike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4315" marR="4315" marT="4315" marB="0" anchor="ctr"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300" u="none" strike="noStrike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0.24</a:t>
                      </a:r>
                      <a:endParaRPr lang="th-TH" sz="1300" b="1" i="0" u="none" strike="noStrike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4315" marR="4315" marT="4315" marB="0" anchor="ctr">
                    <a:solidFill>
                      <a:srgbClr val="FF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65855017"/>
                  </a:ext>
                </a:extLst>
              </a:tr>
              <a:tr h="188598">
                <a:tc>
                  <a:txBody>
                    <a:bodyPr/>
                    <a:lstStyle/>
                    <a:p>
                      <a:pPr algn="ctr" fontAlgn="ctr"/>
                      <a:r>
                        <a:rPr lang="th-TH" sz="1300" u="none" strike="noStrike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27</a:t>
                      </a:r>
                      <a:endParaRPr lang="th-TH" sz="1300" b="1" i="0" u="none" strike="noStrike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4315" marR="4315" marT="4315" marB="0" anchor="ctr"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h-TH" sz="1300" u="none" strike="noStrike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สำนักงานการปฏิรูปที่ดินจังหวัดพังงา</a:t>
                      </a:r>
                      <a:endParaRPr lang="th-TH" sz="1300" b="1" i="0" u="none" strike="noStrike" dirty="0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4315" marR="4315" marT="4315" marB="0" anchor="ctr"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300" u="none" strike="noStrike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1.58</a:t>
                      </a:r>
                      <a:endParaRPr lang="th-TH" sz="1300" b="1" i="0" u="none" strike="noStrike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4315" marR="4315" marT="4315" marB="0" anchor="ctr"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300" u="none" strike="noStrike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1.57</a:t>
                      </a:r>
                      <a:endParaRPr lang="th-TH" sz="1300" b="1" i="0" u="none" strike="noStrike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4315" marR="4315" marT="4315" marB="0" anchor="ctr"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300" u="none" strike="noStrike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98.94</a:t>
                      </a:r>
                      <a:endParaRPr lang="th-TH" sz="1300" b="1" i="0" u="none" strike="noStrike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4315" marR="4315" marT="4315" marB="0" anchor="ctr"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300" u="none" strike="noStrike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0.02</a:t>
                      </a:r>
                      <a:endParaRPr lang="th-TH" sz="1300" b="1" i="0" u="none" strike="noStrike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4315" marR="4315" marT="4315" marB="0" anchor="ctr">
                    <a:solidFill>
                      <a:srgbClr val="FF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84049211"/>
                  </a:ext>
                </a:extLst>
              </a:tr>
              <a:tr h="188598">
                <a:tc>
                  <a:txBody>
                    <a:bodyPr/>
                    <a:lstStyle/>
                    <a:p>
                      <a:pPr algn="ctr" fontAlgn="ctr"/>
                      <a:r>
                        <a:rPr lang="th-TH" sz="1300" u="none" strike="noStrike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28</a:t>
                      </a:r>
                      <a:endParaRPr lang="th-TH" sz="1300" b="1" i="0" u="none" strike="noStrike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4315" marR="4315" marT="4315" marB="0" anchor="ctr"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h-TH" sz="1300" u="none" strike="noStrike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สำนักงานอุตสาหกรรมจังหวัดพังงา</a:t>
                      </a:r>
                      <a:endParaRPr lang="th-TH" sz="1300" b="1" i="0" u="none" strike="noStrike" dirty="0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4315" marR="4315" marT="4315" marB="0" anchor="ctr"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300" u="none" strike="noStrike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1.03</a:t>
                      </a:r>
                      <a:endParaRPr lang="th-TH" sz="1300" b="1" i="0" u="none" strike="noStrike" dirty="0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4315" marR="4315" marT="4315" marB="0" anchor="ctr"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300" u="none" strike="noStrike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1.02</a:t>
                      </a:r>
                      <a:endParaRPr lang="th-TH" sz="1300" b="1" i="0" u="none" strike="noStrike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4315" marR="4315" marT="4315" marB="0" anchor="ctr"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300" u="none" strike="noStrike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98.57</a:t>
                      </a:r>
                      <a:endParaRPr lang="th-TH" sz="1300" b="1" i="0" u="none" strike="noStrike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4315" marR="4315" marT="4315" marB="0" anchor="ctr"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300" u="none" strike="noStrike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0.01</a:t>
                      </a:r>
                      <a:endParaRPr lang="th-TH" sz="1300" b="1" i="0" u="none" strike="noStrike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4315" marR="4315" marT="4315" marB="0" anchor="ctr">
                    <a:solidFill>
                      <a:srgbClr val="FF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14761030"/>
                  </a:ext>
                </a:extLst>
              </a:tr>
              <a:tr h="188598">
                <a:tc>
                  <a:txBody>
                    <a:bodyPr/>
                    <a:lstStyle/>
                    <a:p>
                      <a:pPr algn="ctr" fontAlgn="ctr"/>
                      <a:r>
                        <a:rPr lang="th-TH" sz="1300" u="none" strike="noStrike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29</a:t>
                      </a:r>
                      <a:endParaRPr lang="th-TH" sz="1300" b="1" i="0" u="none" strike="noStrike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4315" marR="4315" marT="4315" marB="0" anchor="ctr"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h-TH" sz="1300" u="none" strike="noStrike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สำนักงานธนารักษ์พื้นที่พังงา</a:t>
                      </a:r>
                      <a:endParaRPr lang="th-TH" sz="1300" b="1" i="0" u="none" strike="noStrike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4315" marR="4315" marT="4315" marB="0" anchor="ctr"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300" u="none" strike="noStrike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0.97</a:t>
                      </a:r>
                      <a:endParaRPr lang="th-TH" sz="1300" b="1" i="0" u="none" strike="noStrike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4315" marR="4315" marT="4315" marB="0" anchor="ctr"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300" u="none" strike="noStrike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0.96</a:t>
                      </a:r>
                      <a:endParaRPr lang="th-TH" sz="1300" b="1" i="0" u="none" strike="noStrike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4315" marR="4315" marT="4315" marB="0" anchor="ctr"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300" u="none" strike="noStrike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98.48</a:t>
                      </a:r>
                      <a:endParaRPr lang="th-TH" sz="1300" b="1" i="0" u="none" strike="noStrike" dirty="0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4315" marR="4315" marT="4315" marB="0" anchor="ctr"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300" u="none" strike="noStrike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0.01</a:t>
                      </a:r>
                      <a:endParaRPr lang="th-TH" sz="1300" b="1" i="0" u="none" strike="noStrike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4315" marR="4315" marT="4315" marB="0" anchor="ctr">
                    <a:solidFill>
                      <a:srgbClr val="FF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04645713"/>
                  </a:ext>
                </a:extLst>
              </a:tr>
              <a:tr h="188598">
                <a:tc>
                  <a:txBody>
                    <a:bodyPr/>
                    <a:lstStyle/>
                    <a:p>
                      <a:pPr algn="ctr" fontAlgn="ctr"/>
                      <a:r>
                        <a:rPr lang="th-TH" sz="1300" u="none" strike="noStrike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30</a:t>
                      </a:r>
                      <a:endParaRPr lang="th-TH" sz="1300" b="1" i="0" u="none" strike="noStrike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4315" marR="4315" marT="4315" marB="0" anchor="ctr"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h-TH" sz="1300" u="none" strike="noStrike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สำนักงานสวัสดิการและคุ้มครองแรงงานจังหวัดพังงา</a:t>
                      </a:r>
                      <a:endParaRPr lang="th-TH" sz="1300" b="1" i="0" u="none" strike="noStrike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4315" marR="4315" marT="4315" marB="0" anchor="ctr"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300" u="none" strike="noStrike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0.99</a:t>
                      </a:r>
                      <a:endParaRPr lang="th-TH" sz="1300" b="1" i="0" u="none" strike="noStrike" dirty="0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4315" marR="4315" marT="4315" marB="0" anchor="ctr"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300" u="none" strike="noStrike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0.97</a:t>
                      </a:r>
                      <a:endParaRPr lang="th-TH" sz="1300" b="1" i="0" u="none" strike="noStrike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4315" marR="4315" marT="4315" marB="0" anchor="ctr"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300" u="none" strike="noStrike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98.41</a:t>
                      </a:r>
                      <a:endParaRPr lang="th-TH" sz="1300" b="1" i="0" u="none" strike="noStrike" dirty="0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4315" marR="4315" marT="4315" marB="0" anchor="ctr"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300" u="none" strike="noStrike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0.02</a:t>
                      </a:r>
                      <a:endParaRPr lang="th-TH" sz="1300" b="1" i="0" u="none" strike="noStrike" dirty="0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4315" marR="4315" marT="4315" marB="0" anchor="ctr">
                    <a:solidFill>
                      <a:srgbClr val="FF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1392181"/>
                  </a:ext>
                </a:extLst>
              </a:tr>
              <a:tr h="188598">
                <a:tc>
                  <a:txBody>
                    <a:bodyPr/>
                    <a:lstStyle/>
                    <a:p>
                      <a:pPr algn="ctr" fontAlgn="ctr"/>
                      <a:r>
                        <a:rPr lang="th-TH" sz="1300" u="none" strike="noStrike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31</a:t>
                      </a:r>
                      <a:endParaRPr lang="th-TH" sz="1300" b="1" i="0" u="none" strike="noStrike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4315" marR="4315" marT="4315" marB="0" anchor="ctr"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h-TH" sz="1300" u="none" strike="noStrike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สำนักงานเกษตรและสหกรณ์จังหวัดพังงา</a:t>
                      </a:r>
                      <a:endParaRPr lang="th-TH" sz="1300" b="1" i="0" u="none" strike="noStrike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4315" marR="4315" marT="4315" marB="0" anchor="ctr"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300" u="none" strike="noStrike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0.62</a:t>
                      </a:r>
                      <a:endParaRPr lang="th-TH" sz="1300" b="1" i="0" u="none" strike="noStrike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4315" marR="4315" marT="4315" marB="0" anchor="ctr"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300" u="none" strike="noStrike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0.61</a:t>
                      </a:r>
                      <a:endParaRPr lang="th-TH" sz="1300" b="1" i="0" u="none" strike="noStrike" dirty="0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4315" marR="4315" marT="4315" marB="0" anchor="ctr"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300" u="none" strike="noStrike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98.38</a:t>
                      </a:r>
                      <a:endParaRPr lang="th-TH" sz="1300" b="1" i="0" u="none" strike="noStrike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4315" marR="4315" marT="4315" marB="0" anchor="ctr"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300" u="none" strike="noStrike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0.01</a:t>
                      </a:r>
                      <a:endParaRPr lang="th-TH" sz="1300" b="1" i="0" u="none" strike="noStrike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4315" marR="4315" marT="4315" marB="0" anchor="ctr">
                    <a:solidFill>
                      <a:srgbClr val="FF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94289124"/>
                  </a:ext>
                </a:extLst>
              </a:tr>
              <a:tr h="188598">
                <a:tc>
                  <a:txBody>
                    <a:bodyPr/>
                    <a:lstStyle/>
                    <a:p>
                      <a:pPr algn="ctr" fontAlgn="ctr"/>
                      <a:r>
                        <a:rPr lang="th-TH" sz="1300" u="none" strike="noStrike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32</a:t>
                      </a:r>
                      <a:endParaRPr lang="th-TH" sz="1300" b="1" i="0" u="none" strike="noStrike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4315" marR="4315" marT="4315" marB="0" anchor="ctr"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h-TH" sz="1300" u="none" strike="noStrike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วิทยาลัยเทคนิคพังงา</a:t>
                      </a:r>
                      <a:endParaRPr lang="th-TH" sz="1300" b="1" i="0" u="none" strike="noStrike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4315" marR="4315" marT="4315" marB="0" anchor="ctr"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300" u="none" strike="noStrike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2.98</a:t>
                      </a:r>
                      <a:endParaRPr lang="th-TH" sz="1300" b="1" i="0" u="none" strike="noStrike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4315" marR="4315" marT="4315" marB="0" anchor="ctr"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300" u="none" strike="noStrike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2.89</a:t>
                      </a:r>
                      <a:endParaRPr lang="th-TH" sz="1300" b="1" i="0" u="none" strike="noStrike" dirty="0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4315" marR="4315" marT="4315" marB="0" anchor="ctr"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300" u="none" strike="noStrike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97.02</a:t>
                      </a:r>
                      <a:endParaRPr lang="th-TH" sz="1300" b="1" i="0" u="none" strike="noStrike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4315" marR="4315" marT="4315" marB="0" anchor="ctr"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300" u="none" strike="noStrike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0.09</a:t>
                      </a:r>
                      <a:endParaRPr lang="th-TH" sz="1300" b="1" i="0" u="none" strike="noStrike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4315" marR="4315" marT="4315" marB="0" anchor="ctr">
                    <a:solidFill>
                      <a:srgbClr val="FF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35256978"/>
                  </a:ext>
                </a:extLst>
              </a:tr>
              <a:tr h="188598">
                <a:tc>
                  <a:txBody>
                    <a:bodyPr/>
                    <a:lstStyle/>
                    <a:p>
                      <a:pPr algn="ctr" fontAlgn="ctr"/>
                      <a:r>
                        <a:rPr lang="th-TH" sz="1300" u="none" strike="noStrike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33</a:t>
                      </a:r>
                      <a:endParaRPr lang="th-TH" sz="1300" b="1" i="0" u="none" strike="noStrike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4315" marR="4315" marT="4315" marB="0" anchor="ctr"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h-TH" sz="1300" u="none" strike="noStrike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สำนักงานขนส่งจังหวัดพังงา</a:t>
                      </a:r>
                      <a:endParaRPr lang="th-TH" sz="1300" b="1" i="0" u="none" strike="noStrike" dirty="0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4315" marR="4315" marT="4315" marB="0" anchor="ctr"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300" u="none" strike="noStrike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0.94</a:t>
                      </a:r>
                      <a:endParaRPr lang="th-TH" sz="1300" b="1" i="0" u="none" strike="noStrike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4315" marR="4315" marT="4315" marB="0" anchor="ctr"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300" u="none" strike="noStrike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0.91</a:t>
                      </a:r>
                      <a:endParaRPr lang="th-TH" sz="1300" b="1" i="0" u="none" strike="noStrike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4315" marR="4315" marT="4315" marB="0" anchor="ctr"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300" u="none" strike="noStrike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96.50</a:t>
                      </a:r>
                      <a:endParaRPr lang="th-TH" sz="1300" b="1" i="0" u="none" strike="noStrike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4315" marR="4315" marT="4315" marB="0" anchor="ctr"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300" u="none" strike="noStrike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0.03</a:t>
                      </a:r>
                      <a:endParaRPr lang="th-TH" sz="1300" b="1" i="0" u="none" strike="noStrike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4315" marR="4315" marT="4315" marB="0" anchor="ctr">
                    <a:solidFill>
                      <a:srgbClr val="FF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9733384"/>
                  </a:ext>
                </a:extLst>
              </a:tr>
              <a:tr h="205544">
                <a:tc>
                  <a:txBody>
                    <a:bodyPr/>
                    <a:lstStyle/>
                    <a:p>
                      <a:pPr algn="ctr" fontAlgn="ctr"/>
                      <a:r>
                        <a:rPr lang="th-TH" sz="1300" u="none" strike="noStrike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34</a:t>
                      </a:r>
                      <a:endParaRPr lang="th-TH" sz="1300" b="1" i="0" u="none" strike="noStrike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4315" marR="4315" marT="4315" marB="0" anchor="ctr"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h-TH" sz="1300" u="none" strike="noStrike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สำนักงานทรัพยากรธรรมชาติและสิ่งแวดล้อมจังหวัดพังงา</a:t>
                      </a:r>
                      <a:endParaRPr lang="th-TH" sz="1300" b="1" i="0" u="none" strike="noStrike" dirty="0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4315" marR="4315" marT="4315" marB="0" anchor="ctr"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300" u="none" strike="noStrike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0.97</a:t>
                      </a:r>
                      <a:endParaRPr lang="th-TH" sz="1300" b="1" i="0" u="none" strike="noStrike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4315" marR="4315" marT="4315" marB="0" anchor="ctr"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300" u="none" strike="noStrike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0.93</a:t>
                      </a:r>
                      <a:endParaRPr lang="th-TH" sz="1300" b="1" i="0" u="none" strike="noStrike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4315" marR="4315" marT="4315" marB="0" anchor="ctr"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300" u="none" strike="noStrike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95.74</a:t>
                      </a:r>
                      <a:endParaRPr lang="th-TH" sz="1300" b="1" i="0" u="none" strike="noStrike" dirty="0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4315" marR="4315" marT="4315" marB="0" anchor="ctr"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300" u="none" strike="noStrike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0.04</a:t>
                      </a:r>
                      <a:endParaRPr lang="th-TH" sz="1300" b="1" i="0" u="none" strike="noStrike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4315" marR="4315" marT="4315" marB="0" anchor="ctr">
                    <a:solidFill>
                      <a:srgbClr val="FF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8951902"/>
                  </a:ext>
                </a:extLst>
              </a:tr>
              <a:tr h="188598">
                <a:tc>
                  <a:txBody>
                    <a:bodyPr/>
                    <a:lstStyle/>
                    <a:p>
                      <a:pPr algn="ctr" fontAlgn="ctr"/>
                      <a:r>
                        <a:rPr lang="th-TH" sz="1300" u="none" strike="noStrike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35</a:t>
                      </a:r>
                      <a:endParaRPr lang="th-TH" sz="1300" b="1" i="0" u="none" strike="noStrike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4315" marR="4315" marT="4315" marB="0" anchor="ctr"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h-TH" sz="1300" u="none" strike="noStrike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สำนักงานสาธารณสุขจังหวัดพังงา</a:t>
                      </a:r>
                      <a:endParaRPr lang="th-TH" sz="1300" b="1" i="0" u="none" strike="noStrike" dirty="0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4315" marR="4315" marT="4315" marB="0" anchor="ctr"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300" u="none" strike="noStrike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18.97</a:t>
                      </a:r>
                      <a:endParaRPr lang="th-TH" sz="1300" b="1" i="0" u="none" strike="noStrike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4315" marR="4315" marT="4315" marB="0" anchor="ctr"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300" u="none" strike="noStrike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17.87</a:t>
                      </a:r>
                      <a:endParaRPr lang="th-TH" sz="1300" b="1" i="0" u="none" strike="noStrike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4315" marR="4315" marT="4315" marB="0" anchor="ctr"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300" u="none" strike="noStrike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94.23</a:t>
                      </a:r>
                      <a:endParaRPr lang="th-TH" sz="1300" b="1" i="0" u="none" strike="noStrike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4315" marR="4315" marT="4315" marB="0" anchor="ctr"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300" u="none" strike="noStrike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1.09</a:t>
                      </a:r>
                      <a:endParaRPr lang="th-TH" sz="1300" b="1" i="0" u="none" strike="noStrike" dirty="0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4315" marR="4315" marT="4315" marB="0" anchor="ctr">
                    <a:solidFill>
                      <a:srgbClr val="FF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43065732"/>
                  </a:ext>
                </a:extLst>
              </a:tr>
              <a:tr h="188598">
                <a:tc>
                  <a:txBody>
                    <a:bodyPr/>
                    <a:lstStyle/>
                    <a:p>
                      <a:pPr algn="ctr" fontAlgn="ctr"/>
                      <a:r>
                        <a:rPr lang="th-TH" sz="1300" u="none" strike="noStrike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36</a:t>
                      </a:r>
                      <a:endParaRPr lang="th-TH" sz="1300" b="1" i="0" u="none" strike="noStrike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4315" marR="4315" marT="4315" marB="0" anchor="ctr"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h-TH" sz="1300" u="none" strike="noStrike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สำนักงานคุมประพฤติจังหวัดพังงา</a:t>
                      </a:r>
                      <a:endParaRPr lang="th-TH" sz="1300" b="1" i="0" u="none" strike="noStrike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4315" marR="4315" marT="4315" marB="0" anchor="ctr"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300" u="none" strike="noStrike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0.68</a:t>
                      </a:r>
                      <a:endParaRPr lang="th-TH" sz="1300" b="1" i="0" u="none" strike="noStrike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4315" marR="4315" marT="4315" marB="0" anchor="ctr"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300" u="none" strike="noStrike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0.62</a:t>
                      </a:r>
                      <a:endParaRPr lang="th-TH" sz="1300" b="1" i="0" u="none" strike="noStrike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4315" marR="4315" marT="4315" marB="0" anchor="ctr"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300" u="none" strike="noStrike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91.63</a:t>
                      </a:r>
                      <a:endParaRPr lang="th-TH" sz="1300" b="1" i="0" u="none" strike="noStrike" dirty="0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4315" marR="4315" marT="4315" marB="0" anchor="ctr"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300" u="none" strike="noStrike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0.06</a:t>
                      </a:r>
                      <a:endParaRPr lang="th-TH" sz="1300" b="1" i="0" u="none" strike="noStrike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4315" marR="4315" marT="4315" marB="0" anchor="ctr">
                    <a:solidFill>
                      <a:srgbClr val="FF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14857004"/>
                  </a:ext>
                </a:extLst>
              </a:tr>
              <a:tr h="188598">
                <a:tc>
                  <a:txBody>
                    <a:bodyPr/>
                    <a:lstStyle/>
                    <a:p>
                      <a:pPr algn="ctr" fontAlgn="ctr"/>
                      <a:r>
                        <a:rPr lang="th-TH" sz="1300" u="none" strike="noStrike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37</a:t>
                      </a:r>
                      <a:endParaRPr lang="th-TH" sz="1300" b="1" i="0" u="none" strike="noStrike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4315" marR="4315" marT="4315" marB="0" anchor="ctr"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h-TH" sz="1300" u="none" strike="noStrike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สำนักงานที่ดินสาขาตะกั่วป่า</a:t>
                      </a:r>
                      <a:endParaRPr lang="th-TH" sz="1300" b="1" i="0" u="none" strike="noStrike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4315" marR="4315" marT="4315" marB="0" anchor="ctr"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300" u="none" strike="noStrike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0.26</a:t>
                      </a:r>
                      <a:endParaRPr lang="th-TH" sz="1300" b="1" i="0" u="none" strike="noStrike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4315" marR="4315" marT="4315" marB="0" anchor="ctr"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300" u="none" strike="noStrike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0.24</a:t>
                      </a:r>
                      <a:endParaRPr lang="th-TH" sz="1300" b="1" i="0" u="none" strike="noStrike" dirty="0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4315" marR="4315" marT="4315" marB="0" anchor="ctr"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300" u="none" strike="noStrike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91.29</a:t>
                      </a:r>
                      <a:endParaRPr lang="th-TH" sz="1300" b="1" i="0" u="none" strike="noStrike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4315" marR="4315" marT="4315" marB="0" anchor="ctr"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300" u="none" strike="noStrike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0.02</a:t>
                      </a:r>
                      <a:endParaRPr lang="th-TH" sz="1300" b="1" i="0" u="none" strike="noStrike" dirty="0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4315" marR="4315" marT="4315" marB="0" anchor="ctr">
                    <a:solidFill>
                      <a:srgbClr val="FF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45872976"/>
                  </a:ext>
                </a:extLst>
              </a:tr>
              <a:tr h="188598">
                <a:tc>
                  <a:txBody>
                    <a:bodyPr/>
                    <a:lstStyle/>
                    <a:p>
                      <a:pPr algn="ctr" fontAlgn="ctr"/>
                      <a:r>
                        <a:rPr lang="th-TH" sz="1300" u="none" strike="noStrike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38</a:t>
                      </a:r>
                      <a:endParaRPr lang="th-TH" sz="1300" b="1" i="0" u="none" strike="noStrike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4315" marR="4315" marT="4315" marB="0" anchor="ctr"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h-TH" sz="1300" u="none" strike="noStrike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สำนักงานสรรพากรพื้นที่พังงา</a:t>
                      </a:r>
                      <a:endParaRPr lang="th-TH" sz="1300" b="1" i="0" u="none" strike="noStrike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4315" marR="4315" marT="4315" marB="0" anchor="ctr"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300" u="none" strike="noStrike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1.13</a:t>
                      </a:r>
                      <a:endParaRPr lang="th-TH" sz="1300" b="1" i="0" u="none" strike="noStrike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4315" marR="4315" marT="4315" marB="0" anchor="ctr"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300" u="none" strike="noStrike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1.02</a:t>
                      </a:r>
                      <a:endParaRPr lang="th-TH" sz="1300" b="1" i="0" u="none" strike="noStrike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4315" marR="4315" marT="4315" marB="0" anchor="ctr"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300" u="none" strike="noStrike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90.55</a:t>
                      </a:r>
                      <a:endParaRPr lang="th-TH" sz="1300" b="1" i="0" u="none" strike="noStrike" dirty="0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4315" marR="4315" marT="4315" marB="0" anchor="ctr"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300" u="none" strike="noStrike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0.11</a:t>
                      </a:r>
                      <a:endParaRPr lang="th-TH" sz="1300" b="1" i="0" u="none" strike="noStrike" dirty="0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4315" marR="4315" marT="4315" marB="0" anchor="ctr">
                    <a:solidFill>
                      <a:srgbClr val="FF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8689967"/>
                  </a:ext>
                </a:extLst>
              </a:tr>
              <a:tr h="188598">
                <a:tc>
                  <a:txBody>
                    <a:bodyPr/>
                    <a:lstStyle/>
                    <a:p>
                      <a:pPr algn="ctr" fontAlgn="ctr"/>
                      <a:r>
                        <a:rPr lang="th-TH" sz="1300" u="none" strike="noStrike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39</a:t>
                      </a:r>
                      <a:endParaRPr lang="th-TH" sz="1300" b="1" i="0" u="none" strike="noStrike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4315" marR="4315" marT="4315" marB="0" anchor="ctr"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h-TH" sz="1300" u="none" strike="noStrike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สำนักงานส่งเสริมการปกครองท้องถิ่นจังหวัดพังงา</a:t>
                      </a:r>
                      <a:endParaRPr lang="th-TH" sz="1300" b="1" i="0" u="none" strike="noStrike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4315" marR="4315" marT="4315" marB="0" anchor="ctr"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300" u="none" strike="noStrike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180.95</a:t>
                      </a:r>
                      <a:endParaRPr lang="th-TH" sz="1300" b="1" i="0" u="none" strike="noStrike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4315" marR="4315" marT="4315" marB="0" anchor="ctr"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300" u="none" strike="noStrike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163.17</a:t>
                      </a:r>
                      <a:endParaRPr lang="th-TH" sz="1300" b="1" i="0" u="none" strike="noStrike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4315" marR="4315" marT="4315" marB="0" anchor="ctr"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300" u="none" strike="noStrike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90.17</a:t>
                      </a:r>
                      <a:endParaRPr lang="th-TH" sz="1300" b="1" i="0" u="none" strike="noStrike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4315" marR="4315" marT="4315" marB="0" anchor="ctr"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300" u="none" strike="noStrike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17.78</a:t>
                      </a:r>
                      <a:endParaRPr lang="th-TH" sz="1300" b="1" i="0" u="none" strike="noStrike" dirty="0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4315" marR="4315" marT="4315" marB="0" anchor="ctr">
                    <a:solidFill>
                      <a:srgbClr val="FF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62626074"/>
                  </a:ext>
                </a:extLst>
              </a:tr>
              <a:tr h="188598">
                <a:tc>
                  <a:txBody>
                    <a:bodyPr/>
                    <a:lstStyle/>
                    <a:p>
                      <a:pPr algn="ctr" fontAlgn="ctr"/>
                      <a:r>
                        <a:rPr lang="th-TH" sz="1300" u="none" strike="noStrike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40</a:t>
                      </a:r>
                      <a:endParaRPr lang="th-TH" sz="1300" b="1" i="0" u="none" strike="noStrike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4315" marR="4315" marT="4315" marB="0" anchor="ctr"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h-TH" sz="1300" u="none" strike="noStrike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สำนักงานพัฒนาสังคมและความมั่นคงของมนุษย์</a:t>
                      </a:r>
                      <a:endParaRPr lang="th-TH" sz="1300" b="1" i="0" u="none" strike="noStrike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4315" marR="4315" marT="4315" marB="0" anchor="ctr"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300" u="none" strike="noStrike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1.03</a:t>
                      </a:r>
                      <a:endParaRPr lang="th-TH" sz="1300" b="1" i="0" u="none" strike="noStrike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4315" marR="4315" marT="4315" marB="0" anchor="ctr"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300" u="none" strike="noStrike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0.92</a:t>
                      </a:r>
                      <a:endParaRPr lang="th-TH" sz="1300" b="1" i="0" u="none" strike="noStrike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4315" marR="4315" marT="4315" marB="0" anchor="ctr"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300" u="none" strike="noStrike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88.96</a:t>
                      </a:r>
                      <a:endParaRPr lang="th-TH" sz="1300" b="1" i="0" u="none" strike="noStrike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4315" marR="4315" marT="4315" marB="0" anchor="ctr"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300" u="none" strike="noStrike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0.11</a:t>
                      </a:r>
                      <a:endParaRPr lang="th-TH" sz="1300" b="1" i="0" u="none" strike="noStrike" dirty="0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4315" marR="4315" marT="4315" marB="0" anchor="ctr">
                    <a:solidFill>
                      <a:srgbClr val="FF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6845330"/>
                  </a:ext>
                </a:extLst>
              </a:tr>
              <a:tr h="188598">
                <a:tc>
                  <a:txBody>
                    <a:bodyPr/>
                    <a:lstStyle/>
                    <a:p>
                      <a:pPr algn="ctr" fontAlgn="ctr"/>
                      <a:r>
                        <a:rPr lang="th-TH" sz="1300" u="none" strike="noStrike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41</a:t>
                      </a:r>
                      <a:endParaRPr lang="th-TH" sz="1300" b="1" i="0" u="none" strike="noStrike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4315" marR="4315" marT="4315" marB="0" anchor="ctr"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h-TH" sz="1300" u="none" strike="noStrike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สำนักงานการท่องเที่ยวและกีฬาจังหวัดพังงา</a:t>
                      </a:r>
                      <a:endParaRPr lang="th-TH" sz="1300" b="1" i="0" u="none" strike="noStrike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4315" marR="4315" marT="4315" marB="0" anchor="ctr"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300" u="none" strike="noStrike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1.35</a:t>
                      </a:r>
                      <a:endParaRPr lang="th-TH" sz="1300" b="1" i="0" u="none" strike="noStrike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4315" marR="4315" marT="4315" marB="0" anchor="ctr"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300" u="none" strike="noStrike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1.16</a:t>
                      </a:r>
                      <a:endParaRPr lang="th-TH" sz="1300" b="1" i="0" u="none" strike="noStrike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4315" marR="4315" marT="4315" marB="0" anchor="ctr"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300" u="none" strike="noStrike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86.10</a:t>
                      </a:r>
                      <a:endParaRPr lang="th-TH" sz="1300" b="1" i="0" u="none" strike="noStrike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4315" marR="4315" marT="4315" marB="0" anchor="ctr"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300" u="none" strike="noStrike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0.19</a:t>
                      </a:r>
                      <a:endParaRPr lang="th-TH" sz="1300" b="1" i="0" u="none" strike="noStrike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4315" marR="4315" marT="4315" marB="0" anchor="ctr">
                    <a:solidFill>
                      <a:srgbClr val="FF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49207409"/>
                  </a:ext>
                </a:extLst>
              </a:tr>
              <a:tr h="188598">
                <a:tc>
                  <a:txBody>
                    <a:bodyPr/>
                    <a:lstStyle/>
                    <a:p>
                      <a:pPr algn="ctr" fontAlgn="ctr"/>
                      <a:r>
                        <a:rPr lang="th-TH" sz="1300" u="none" strike="noStrike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42</a:t>
                      </a:r>
                      <a:endParaRPr lang="th-TH" sz="1300" b="1" i="0" u="none" strike="noStrike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4315" marR="4315" marT="4315" marB="0" anchor="ctr"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h-TH" sz="1300" u="none" strike="noStrike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สำนักงานศึกษาธิการจังหวัดพังงา</a:t>
                      </a:r>
                      <a:endParaRPr lang="th-TH" sz="1300" b="1" i="0" u="none" strike="noStrike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4315" marR="4315" marT="4315" marB="0" anchor="ctr"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300" u="none" strike="noStrike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0.24</a:t>
                      </a:r>
                      <a:endParaRPr lang="th-TH" sz="1300" b="1" i="0" u="none" strike="noStrike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4315" marR="4315" marT="4315" marB="0" anchor="ctr"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300" u="none" strike="noStrike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0.20</a:t>
                      </a:r>
                      <a:endParaRPr lang="th-TH" sz="1300" b="1" i="0" u="none" strike="noStrike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4315" marR="4315" marT="4315" marB="0" anchor="ctr"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300" u="none" strike="noStrike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83.33</a:t>
                      </a:r>
                      <a:endParaRPr lang="th-TH" sz="1300" b="1" i="0" u="none" strike="noStrike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4315" marR="4315" marT="4315" marB="0" anchor="ctr"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300" u="none" strike="noStrike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0.04</a:t>
                      </a:r>
                      <a:endParaRPr lang="th-TH" sz="1300" b="1" i="0" u="none" strike="noStrike" dirty="0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4315" marR="4315" marT="4315" marB="0" anchor="ctr">
                    <a:solidFill>
                      <a:srgbClr val="FF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80446784"/>
                  </a:ext>
                </a:extLst>
              </a:tr>
              <a:tr h="188598">
                <a:tc>
                  <a:txBody>
                    <a:bodyPr/>
                    <a:lstStyle/>
                    <a:p>
                      <a:pPr algn="ctr" fontAlgn="ctr"/>
                      <a:r>
                        <a:rPr lang="th-TH" sz="1300" u="none" strike="noStrike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43</a:t>
                      </a:r>
                      <a:endParaRPr lang="th-TH" sz="1300" b="1" i="0" u="none" strike="noStrike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4315" marR="4315" marT="4315" marB="0" anchor="ctr"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h-TH" sz="1300" u="none" strike="noStrike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สำนักงานพัฒนาชุมชนจังหวัดพังงา</a:t>
                      </a:r>
                      <a:endParaRPr lang="th-TH" sz="1300" b="1" i="0" u="none" strike="noStrike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4315" marR="4315" marT="4315" marB="0" anchor="ctr"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300" u="none" strike="noStrike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1.96</a:t>
                      </a:r>
                      <a:endParaRPr lang="th-TH" sz="1300" b="1" i="0" u="none" strike="noStrike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4315" marR="4315" marT="4315" marB="0" anchor="ctr"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300" u="none" strike="noStrike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1.60</a:t>
                      </a:r>
                      <a:endParaRPr lang="th-TH" sz="1300" b="1" i="0" u="none" strike="noStrike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4315" marR="4315" marT="4315" marB="0" anchor="ctr"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300" u="none" strike="noStrike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81.68</a:t>
                      </a:r>
                      <a:endParaRPr lang="th-TH" sz="1300" b="1" i="0" u="none" strike="noStrike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4315" marR="4315" marT="4315" marB="0" anchor="ctr"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300" u="none" strike="noStrike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0.36</a:t>
                      </a:r>
                      <a:endParaRPr lang="th-TH" sz="1300" b="1" i="0" u="none" strike="noStrike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4315" marR="4315" marT="4315" marB="0" anchor="ctr">
                    <a:solidFill>
                      <a:srgbClr val="FF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7792923"/>
                  </a:ext>
                </a:extLst>
              </a:tr>
              <a:tr h="188598">
                <a:tc>
                  <a:txBody>
                    <a:bodyPr/>
                    <a:lstStyle/>
                    <a:p>
                      <a:pPr algn="ctr" fontAlgn="ctr"/>
                      <a:r>
                        <a:rPr lang="th-TH" sz="1300" u="none" strike="noStrike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44</a:t>
                      </a:r>
                      <a:endParaRPr lang="th-TH" sz="1300" b="1" i="0" u="none" strike="noStrike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4315" marR="4315" marT="4315" marB="0" anchor="ctr"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h-TH" sz="1300" u="none" strike="noStrike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โครงการชลประทานพังงา</a:t>
                      </a:r>
                      <a:endParaRPr lang="th-TH" sz="1300" b="1" i="0" u="none" strike="noStrike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4315" marR="4315" marT="4315" marB="0" anchor="ctr"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300" u="none" strike="noStrike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87.55</a:t>
                      </a:r>
                      <a:endParaRPr lang="th-TH" sz="1300" b="1" i="0" u="none" strike="noStrike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4315" marR="4315" marT="4315" marB="0" anchor="ctr"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300" u="none" strike="noStrike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69.04</a:t>
                      </a:r>
                      <a:endParaRPr lang="th-TH" sz="1300" b="1" i="0" u="none" strike="noStrike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4315" marR="4315" marT="4315" marB="0" anchor="ctr"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300" u="none" strike="noStrike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78.86</a:t>
                      </a:r>
                      <a:endParaRPr lang="th-TH" sz="1300" b="1" i="0" u="none" strike="noStrike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4315" marR="4315" marT="4315" marB="0" anchor="ctr"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300" u="none" strike="noStrike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18.51</a:t>
                      </a:r>
                      <a:endParaRPr lang="th-TH" sz="1300" b="1" i="0" u="none" strike="noStrike" dirty="0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4315" marR="4315" marT="4315" marB="0" anchor="ctr">
                    <a:solidFill>
                      <a:srgbClr val="FF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0810365"/>
                  </a:ext>
                </a:extLst>
              </a:tr>
              <a:tr h="188598">
                <a:tc>
                  <a:txBody>
                    <a:bodyPr/>
                    <a:lstStyle/>
                    <a:p>
                      <a:pPr algn="ctr" fontAlgn="ctr"/>
                      <a:r>
                        <a:rPr lang="th-TH" sz="1300" u="none" strike="noStrike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45</a:t>
                      </a:r>
                      <a:endParaRPr lang="th-TH" sz="1300" b="1" i="0" u="none" strike="noStrike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4315" marR="4315" marT="4315" marB="0" anchor="ctr"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h-TH" sz="1300" u="none" strike="noStrike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สำนักงานเขตพื้นที่การศึกษาประถมศึกษาพังงา</a:t>
                      </a:r>
                      <a:endParaRPr lang="th-TH" sz="1300" b="1" i="0" u="none" strike="noStrike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4315" marR="4315" marT="4315" marB="0" anchor="ctr"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300" u="none" strike="noStrike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34.20</a:t>
                      </a:r>
                      <a:endParaRPr lang="th-TH" sz="1300" b="1" i="0" u="none" strike="noStrike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4315" marR="4315" marT="4315" marB="0" anchor="ctr"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300" u="none" strike="noStrike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22.73</a:t>
                      </a:r>
                      <a:endParaRPr lang="th-TH" sz="1300" b="1" i="0" u="none" strike="noStrike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4315" marR="4315" marT="4315" marB="0" anchor="ctr"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300" u="none" strike="noStrike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66.45</a:t>
                      </a:r>
                      <a:endParaRPr lang="th-TH" sz="1300" b="1" i="0" u="none" strike="noStrike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4315" marR="4315" marT="4315" marB="0" anchor="ctr"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300" u="none" strike="noStrike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11.47</a:t>
                      </a:r>
                      <a:endParaRPr lang="th-TH" sz="1300" b="1" i="0" u="none" strike="noStrike" dirty="0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4315" marR="4315" marT="4315" marB="0" anchor="ctr">
                    <a:solidFill>
                      <a:srgbClr val="FF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27256320"/>
                  </a:ext>
                </a:extLst>
              </a:tr>
              <a:tr h="188598">
                <a:tc>
                  <a:txBody>
                    <a:bodyPr/>
                    <a:lstStyle/>
                    <a:p>
                      <a:pPr algn="ctr" fontAlgn="ctr"/>
                      <a:r>
                        <a:rPr lang="th-TH" sz="1300" u="none" strike="noStrike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46</a:t>
                      </a:r>
                      <a:endParaRPr lang="th-TH" sz="1300" b="1" i="0" u="none" strike="noStrike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4315" marR="4315" marT="4315" marB="0" anchor="ctr"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h-TH" sz="1300" u="none" strike="noStrike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โรงเรียนราชประชานุเคราะห์ 35</a:t>
                      </a:r>
                      <a:endParaRPr lang="th-TH" sz="1300" b="1" i="0" u="none" strike="noStrike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4315" marR="4315" marT="4315" marB="0" anchor="ctr"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300" u="none" strike="noStrike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4.17</a:t>
                      </a:r>
                      <a:endParaRPr lang="th-TH" sz="1300" b="1" i="0" u="none" strike="noStrike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4315" marR="4315" marT="4315" marB="0" anchor="ctr"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300" u="none" strike="noStrike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2.67</a:t>
                      </a:r>
                      <a:endParaRPr lang="th-TH" sz="1300" b="1" i="0" u="none" strike="noStrike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4315" marR="4315" marT="4315" marB="0" anchor="ctr"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300" u="none" strike="noStrike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63.94</a:t>
                      </a:r>
                      <a:endParaRPr lang="th-TH" sz="1300" b="1" i="0" u="none" strike="noStrike" dirty="0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4315" marR="4315" marT="4315" marB="0" anchor="ctr"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300" u="none" strike="noStrike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1.50</a:t>
                      </a:r>
                      <a:endParaRPr lang="th-TH" sz="1300" b="1" i="0" u="none" strike="noStrike" dirty="0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4315" marR="4315" marT="4315" marB="0" anchor="ctr">
                    <a:solidFill>
                      <a:srgbClr val="FF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00878705"/>
                  </a:ext>
                </a:extLst>
              </a:tr>
              <a:tr h="188598">
                <a:tc>
                  <a:txBody>
                    <a:bodyPr/>
                    <a:lstStyle/>
                    <a:p>
                      <a:pPr algn="ctr" fontAlgn="ctr"/>
                      <a:r>
                        <a:rPr lang="th-TH" sz="1300" u="none" strike="noStrike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47</a:t>
                      </a:r>
                      <a:endParaRPr lang="th-TH" sz="1300" b="1" i="0" u="none" strike="noStrike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4315" marR="4315" marT="4315" marB="0" anchor="ctr"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h-TH" sz="1300" u="none" strike="noStrike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โรงเรียนเสนานุกูล อ.ตะกั่วป่า</a:t>
                      </a:r>
                      <a:endParaRPr lang="th-TH" sz="1300" b="1" i="0" u="none" strike="noStrike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4315" marR="4315" marT="4315" marB="0" anchor="ctr"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300" u="none" strike="noStrike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0.02</a:t>
                      </a:r>
                      <a:endParaRPr lang="th-TH" sz="1300" b="1" i="0" u="none" strike="noStrike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4315" marR="4315" marT="4315" marB="0" anchor="ctr"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300" u="none" strike="noStrike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-</a:t>
                      </a:r>
                      <a:endParaRPr lang="th-TH" sz="1300" b="1" i="0" u="none" strike="noStrike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4315" marR="4315" marT="4315" marB="0" anchor="ctr"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300" u="none" strike="noStrike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-</a:t>
                      </a:r>
                      <a:endParaRPr lang="th-TH" sz="1300" b="1" i="0" u="none" strike="noStrike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4315" marR="4315" marT="4315" marB="0" anchor="ctr"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300" u="none" strike="noStrike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0.02</a:t>
                      </a:r>
                      <a:endParaRPr lang="th-TH" sz="1300" b="1" i="0" u="none" strike="noStrike" dirty="0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4315" marR="4315" marT="4315" marB="0" anchor="ctr">
                    <a:solidFill>
                      <a:srgbClr val="FF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29473818"/>
                  </a:ext>
                </a:extLst>
              </a:tr>
              <a:tr h="188598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th-TH" sz="1300" b="1" u="none" strike="noStrike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รวม</a:t>
                      </a:r>
                      <a:endParaRPr lang="th-TH" sz="1300" b="1" i="0" u="none" strike="noStrike" dirty="0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4315" marR="4315" marT="4315" marB="0" anchor="ctr">
                    <a:solidFill>
                      <a:srgbClr val="FF99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300" b="1" u="none" strike="noStrike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747.35</a:t>
                      </a:r>
                      <a:endParaRPr lang="th-TH" sz="1300" b="1" i="0" u="none" strike="noStrike" dirty="0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4315" marR="4315" marT="4315" marB="0" anchor="ctr"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300" b="1" u="none" strike="noStrike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694.63</a:t>
                      </a:r>
                      <a:endParaRPr lang="th-TH" sz="1300" b="1" i="0" u="none" strike="noStrike" dirty="0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4315" marR="4315" marT="4315" marB="0" anchor="ctr"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300" b="1" u="none" strike="noStrike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92.95</a:t>
                      </a:r>
                      <a:endParaRPr lang="th-TH" sz="1300" b="1" i="0" u="none" strike="noStrike" dirty="0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4315" marR="4315" marT="4315" marB="0" anchor="ctr"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300" b="1" u="none" strike="noStrike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52.72</a:t>
                      </a:r>
                      <a:endParaRPr lang="th-TH" sz="1300" b="1" i="0" u="none" strike="noStrike" dirty="0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4315" marR="4315" marT="4315" marB="0" anchor="ctr">
                    <a:solidFill>
                      <a:srgbClr val="FF99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71773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853354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/>
          <p:cNvSpPr txBox="1">
            <a:spLocks noChangeArrowheads="1"/>
          </p:cNvSpPr>
          <p:nvPr/>
        </p:nvSpPr>
        <p:spPr bwMode="auto">
          <a:xfrm>
            <a:off x="381000" y="1"/>
            <a:ext cx="9144000" cy="686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spcBef>
                <a:spcPct val="20000"/>
              </a:spcBef>
              <a:buSzPct val="85000"/>
              <a:defRPr/>
            </a:pPr>
            <a:r>
              <a:rPr lang="th-TH" sz="3600" kern="0" dirty="0">
                <a:solidFill>
                  <a:srgbClr val="10CF9B">
                    <a:lumMod val="10000"/>
                  </a:srgbClr>
                </a:solidFill>
                <a:latin typeface="Constantia"/>
                <a:cs typeface="Browallia New"/>
              </a:rPr>
              <a:t>			</a:t>
            </a:r>
            <a:r>
              <a:rPr lang="th-TH" sz="4000" kern="0" dirty="0">
                <a:solidFill>
                  <a:srgbClr val="10CF9B">
                    <a:lumMod val="10000"/>
                  </a:srgbClr>
                </a:solidFill>
                <a:latin typeface="Constantia"/>
                <a:cs typeface="Browallia New"/>
              </a:rPr>
              <a:t>	</a:t>
            </a:r>
          </a:p>
          <a:p>
            <a:pPr marL="342900" indent="-342900" eaLnBrk="0" hangingPunct="0">
              <a:spcBef>
                <a:spcPct val="20000"/>
              </a:spcBef>
              <a:buSzPct val="85000"/>
              <a:defRPr/>
            </a:pPr>
            <a:endParaRPr lang="th-TH" sz="4000" kern="0" dirty="0">
              <a:solidFill>
                <a:srgbClr val="10CF9B">
                  <a:lumMod val="10000"/>
                </a:srgbClr>
              </a:solidFill>
              <a:latin typeface="Constantia"/>
              <a:cs typeface="Browallia New"/>
            </a:endParaRPr>
          </a:p>
          <a:p>
            <a:pPr marL="342900" indent="-342900" eaLnBrk="0" hangingPunct="0">
              <a:spcBef>
                <a:spcPct val="20000"/>
              </a:spcBef>
              <a:buSzPct val="85000"/>
              <a:defRPr/>
            </a:pPr>
            <a:r>
              <a:rPr lang="th-TH" sz="4000" kern="0" dirty="0">
                <a:solidFill>
                  <a:srgbClr val="10CF9B">
                    <a:lumMod val="10000"/>
                  </a:srgbClr>
                </a:solidFill>
                <a:latin typeface="Constantia"/>
                <a:cs typeface="Browallia New"/>
              </a:rPr>
              <a:t>				</a:t>
            </a:r>
          </a:p>
          <a:p>
            <a:pPr marL="342900" indent="-342900" eaLnBrk="0" hangingPunct="0">
              <a:spcBef>
                <a:spcPct val="20000"/>
              </a:spcBef>
              <a:buSzPct val="85000"/>
              <a:defRPr/>
            </a:pPr>
            <a:endParaRPr lang="th-TH" sz="3600" kern="0" dirty="0">
              <a:solidFill>
                <a:srgbClr val="10CF9B">
                  <a:lumMod val="10000"/>
                </a:srgbClr>
              </a:solidFill>
              <a:latin typeface="Constantia"/>
              <a:cs typeface="Browallia New"/>
            </a:endParaRPr>
          </a:p>
          <a:p>
            <a:pPr marL="342900" indent="-342900" eaLnBrk="0" hangingPunct="0">
              <a:spcBef>
                <a:spcPct val="20000"/>
              </a:spcBef>
              <a:buSzPct val="85000"/>
              <a:defRPr/>
            </a:pPr>
            <a:r>
              <a:rPr lang="th-TH" sz="3600" kern="0" dirty="0">
                <a:solidFill>
                  <a:srgbClr val="10CF9B">
                    <a:lumMod val="10000"/>
                  </a:srgbClr>
                </a:solidFill>
                <a:latin typeface="Constantia"/>
                <a:cs typeface="Browallia New"/>
              </a:rPr>
              <a:t>			</a:t>
            </a:r>
          </a:p>
        </p:txBody>
      </p:sp>
      <p:sp>
        <p:nvSpPr>
          <p:cNvPr id="6147" name="Rectangle 283"/>
          <p:cNvSpPr>
            <a:spLocks noChangeArrowheads="1"/>
          </p:cNvSpPr>
          <p:nvPr/>
        </p:nvSpPr>
        <p:spPr bwMode="auto">
          <a:xfrm>
            <a:off x="881063" y="2643189"/>
            <a:ext cx="8858250" cy="642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th-TH" altLang="th-TH" sz="3200">
              <a:solidFill>
                <a:srgbClr val="000000"/>
              </a:solidFill>
            </a:endParaRPr>
          </a:p>
          <a:p>
            <a:endParaRPr lang="th-TH" altLang="th-TH" sz="3200">
              <a:solidFill>
                <a:srgbClr val="000000"/>
              </a:solidFill>
            </a:endParaRPr>
          </a:p>
          <a:p>
            <a:endParaRPr lang="th-TH" altLang="th-TH" sz="3600">
              <a:solidFill>
                <a:prstClr val="black"/>
              </a:solidFill>
            </a:endParaRPr>
          </a:p>
        </p:txBody>
      </p:sp>
      <p:sp>
        <p:nvSpPr>
          <p:cNvPr id="6148" name="TextBox 12"/>
          <p:cNvSpPr txBox="1">
            <a:spLocks noChangeArrowheads="1"/>
          </p:cNvSpPr>
          <p:nvPr/>
        </p:nvSpPr>
        <p:spPr bwMode="auto">
          <a:xfrm>
            <a:off x="3649490" y="3523165"/>
            <a:ext cx="2481769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9pPr>
          </a:lstStyle>
          <a:p>
            <a:r>
              <a:rPr lang="th-TH" altLang="th-TH" sz="6000" b="1" dirty="0">
                <a:solidFill>
                  <a:srgbClr val="211E86"/>
                </a:solidFill>
                <a:latin typeface="Times New Roman" pitchFamily="18" charset="0"/>
              </a:rPr>
              <a:t>ขอขอบคุณ</a:t>
            </a:r>
          </a:p>
        </p:txBody>
      </p:sp>
      <p:pic>
        <p:nvPicPr>
          <p:cNvPr id="5" name="รูปภาพ 4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2904" y="1970561"/>
            <a:ext cx="1916931" cy="1598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ตัวแทนหมายเลขสไลด์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B23EC92-83A4-4CF8-8E70-3DC856435A4C}" type="slidenum">
              <a:rPr lang="en-US" altLang="th-TH" smtClean="0"/>
              <a:pPr>
                <a:defRPr/>
              </a:pPr>
              <a:t>10</a:t>
            </a:fld>
            <a:endParaRPr lang="en-US" altLang="th-TH"/>
          </a:p>
        </p:txBody>
      </p:sp>
      <p:sp>
        <p:nvSpPr>
          <p:cNvPr id="8" name="สี่เหลี่ยมผืนผ้า 7"/>
          <p:cNvSpPr/>
          <p:nvPr/>
        </p:nvSpPr>
        <p:spPr>
          <a:xfrm>
            <a:off x="0" y="-27384"/>
            <a:ext cx="9906000" cy="1662006"/>
          </a:xfrm>
          <a:prstGeom prst="rect">
            <a:avLst/>
          </a:prstGeom>
          <a:solidFill>
            <a:srgbClr val="D0E6F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9" name="สี่เหลี่ยมผืนผ้า 8"/>
          <p:cNvSpPr/>
          <p:nvPr/>
        </p:nvSpPr>
        <p:spPr>
          <a:xfrm>
            <a:off x="0" y="6183740"/>
            <a:ext cx="9906000" cy="683786"/>
          </a:xfrm>
          <a:prstGeom prst="rect">
            <a:avLst/>
          </a:prstGeom>
          <a:solidFill>
            <a:srgbClr val="D0E6F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pic>
        <p:nvPicPr>
          <p:cNvPr id="1026" name="Picture 2" descr="https://cdn-icons.flaticon.com/png/512/4296/premium/4296486.png?token=exp=1655776799~hmac=34503c2500eb3656acd61db72cf0357a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3809" y="6329024"/>
            <a:ext cx="416425" cy="416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cdn-icons.flaticon.com/png/512/4296/premium/4296521.png?token=exp=1655776809~hmac=6e98043a8e9d839c509f1bc7d0c34a7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044" y="6332372"/>
            <a:ext cx="413079" cy="4130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s://cdn-icons.flaticon.com/png/512/3178/premium/3178161.png?token=exp=1655776855~hmac=d1f9a01d57c7319e41712e514cbcbec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0108" y="6354007"/>
            <a:ext cx="413079" cy="4130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สี่เหลี่ยมผืนผ้า 3"/>
          <p:cNvSpPr/>
          <p:nvPr/>
        </p:nvSpPr>
        <p:spPr>
          <a:xfrm>
            <a:off x="6341140" y="6306403"/>
            <a:ext cx="266611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th-TH" sz="2400" b="1" dirty="0">
                <a:solidFill>
                  <a:srgbClr val="211E86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http://www.cgd.go.th/png</a:t>
            </a:r>
            <a:endParaRPr lang="th-TH" altLang="th-TH" sz="4000" b="1" dirty="0">
              <a:solidFill>
                <a:srgbClr val="211E86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6" name="สี่เหลี่ยมผืนผ้า 5"/>
          <p:cNvSpPr/>
          <p:nvPr/>
        </p:nvSpPr>
        <p:spPr>
          <a:xfrm>
            <a:off x="923272" y="6283784"/>
            <a:ext cx="238879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altLang="th-TH" sz="2400" b="1" dirty="0">
                <a:solidFill>
                  <a:srgbClr val="211E86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สำนักงานคลังจังหวัดพังงา</a:t>
            </a:r>
            <a:endParaRPr lang="en-US" altLang="th-TH" sz="2400" b="1" dirty="0">
              <a:solidFill>
                <a:srgbClr val="211E86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5" name="สี่เหลี่ยมผืนผ้า 14"/>
          <p:cNvSpPr/>
          <p:nvPr/>
        </p:nvSpPr>
        <p:spPr>
          <a:xfrm>
            <a:off x="4257773" y="6307869"/>
            <a:ext cx="130676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altLang="th-TH" sz="2400" b="1" dirty="0">
                <a:solidFill>
                  <a:srgbClr val="211E86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076-481475</a:t>
            </a:r>
            <a:endParaRPr lang="en-US" altLang="th-TH" sz="2400" b="1" dirty="0">
              <a:solidFill>
                <a:srgbClr val="211E86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7" name="สี่เหลี่ยมผืนผ้ามุมมน 6"/>
          <p:cNvSpPr/>
          <p:nvPr/>
        </p:nvSpPr>
        <p:spPr>
          <a:xfrm>
            <a:off x="1388060" y="323132"/>
            <a:ext cx="4285020" cy="751634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6" name="แผนผังลำดับงาน: ตัวเชื่อมต่อ 15"/>
          <p:cNvSpPr/>
          <p:nvPr/>
        </p:nvSpPr>
        <p:spPr>
          <a:xfrm>
            <a:off x="597185" y="107390"/>
            <a:ext cx="1377395" cy="1377395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>
              <a:solidFill>
                <a:srgbClr val="FC183A"/>
              </a:solidFill>
            </a:endParaRPr>
          </a:p>
        </p:txBody>
      </p:sp>
      <p:pic>
        <p:nvPicPr>
          <p:cNvPr id="17" name="Picture 4" descr="https://www.cgd.go.th/cs/Satellite?blobcol=urldata&amp;blobheadername1=Content-Type&amp;blobheadername2=Content-Disposition&amp;blobheadername3=filename&amp;blobheadervalue1=image/png&amp;blobheadervalue2=inline;+filename=%221/443/LOGO_NavyBlue.png%22&amp;blobheadervalue3=1/443/LOGO_NavyBlue.png&amp;blobkey=id&amp;blobtable=MungoBlobs&amp;blobwhere=1438166357082&amp;ssbinary=true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000" y="141319"/>
            <a:ext cx="1135763" cy="13095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กล่องข้อความ 17"/>
          <p:cNvSpPr txBox="1"/>
          <p:nvPr/>
        </p:nvSpPr>
        <p:spPr>
          <a:xfrm>
            <a:off x="2023058" y="356254"/>
            <a:ext cx="45973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3600" dirty="0">
                <a:solidFill>
                  <a:srgbClr val="211E86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สำนักงานคลังจังหวัดพังงา</a:t>
            </a:r>
          </a:p>
        </p:txBody>
      </p:sp>
      <p:sp>
        <p:nvSpPr>
          <p:cNvPr id="6150" name="TextBox 12"/>
          <p:cNvSpPr txBox="1">
            <a:spLocks noChangeArrowheads="1"/>
          </p:cNvSpPr>
          <p:nvPr/>
        </p:nvSpPr>
        <p:spPr bwMode="auto">
          <a:xfrm>
            <a:off x="368391" y="4294691"/>
            <a:ext cx="914400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9pPr>
          </a:lstStyle>
          <a:p>
            <a:pPr algn="ctr"/>
            <a:r>
              <a:rPr lang="th-TH" altLang="th-TH" sz="4000" b="1" dirty="0">
                <a:solidFill>
                  <a:srgbClr val="211E86"/>
                </a:solidFill>
              </a:rPr>
              <a:t>กรมบัญชีกลาง </a:t>
            </a:r>
            <a:r>
              <a:rPr lang="en-US" altLang="th-TH" sz="4000" b="1" dirty="0">
                <a:solidFill>
                  <a:srgbClr val="211E86"/>
                </a:solidFill>
              </a:rPr>
              <a:t>www.cgd.go.th</a:t>
            </a:r>
          </a:p>
        </p:txBody>
      </p:sp>
    </p:spTree>
    <p:extLst>
      <p:ext uri="{BB962C8B-B14F-4D97-AF65-F5344CB8AC3E}">
        <p14:creationId xmlns:p14="http://schemas.microsoft.com/office/powerpoint/2010/main" val="33156786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ธีมของ Office">
  <a:themeElements>
    <a:clrScheme name="ธีมของ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ธีมของ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ธีมของ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ธีมของ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2456</TotalTime>
  <Words>914</Words>
  <Application>Microsoft Office PowerPoint</Application>
  <PresentationFormat>กระดาษ A4 (210x297 มม.)</PresentationFormat>
  <Paragraphs>481</Paragraphs>
  <Slides>10</Slides>
  <Notes>1</Notes>
  <HiddenSlides>0</HiddenSlides>
  <MMClips>0</MMClips>
  <ScaleCrop>false</ScaleCrop>
  <HeadingPairs>
    <vt:vector size="6" baseType="variant">
      <vt:variant>
        <vt:lpstr>ฟอนต์ที่ถูกใช้</vt:lpstr>
      </vt:variant>
      <vt:variant>
        <vt:i4>11</vt:i4>
      </vt:variant>
      <vt:variant>
        <vt:lpstr>ธีม</vt:lpstr>
      </vt:variant>
      <vt:variant>
        <vt:i4>1</vt:i4>
      </vt:variant>
      <vt:variant>
        <vt:lpstr>ชื่อเรื่องสไลด์</vt:lpstr>
      </vt:variant>
      <vt:variant>
        <vt:i4>10</vt:i4>
      </vt:variant>
    </vt:vector>
  </HeadingPairs>
  <TitlesOfParts>
    <vt:vector size="22" baseType="lpstr">
      <vt:lpstr>Angsana New</vt:lpstr>
      <vt:lpstr>Arial</vt:lpstr>
      <vt:lpstr>Browallia New</vt:lpstr>
      <vt:lpstr>Calibri</vt:lpstr>
      <vt:lpstr>Calibri Light</vt:lpstr>
      <vt:lpstr>Constantia</vt:lpstr>
      <vt:lpstr>Cordia New</vt:lpstr>
      <vt:lpstr>Microsoft Sans Serif</vt:lpstr>
      <vt:lpstr>TH SarabunPSK</vt:lpstr>
      <vt:lpstr>Times New Roman</vt:lpstr>
      <vt:lpstr>Wingdings 2</vt:lpstr>
      <vt:lpstr>ธีมของ Office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งานนำเสนอ PowerPoint</dc:title>
  <dc:creator>วิสสุตา อนุสาร</dc:creator>
  <cp:lastModifiedBy>วิสสุตา อนุสาร</cp:lastModifiedBy>
  <cp:revision>46</cp:revision>
  <dcterms:created xsi:type="dcterms:W3CDTF">2022-07-19T02:32:18Z</dcterms:created>
  <dcterms:modified xsi:type="dcterms:W3CDTF">2022-08-29T03:35:13Z</dcterms:modified>
</cp:coreProperties>
</file>